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5576-AEC5-43EA-AFBC-2BBB848CEC5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30E48-6551-4C1B-BFE9-4BE6F3F72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17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310EE-8BED-46FD-A7D3-39377B74D57A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5DAE1-94C7-4011-A175-EC7063624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0908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36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EA4C1F-C0D4-47A9-B860-5755274CFF8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68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5544" y="6519136"/>
            <a:ext cx="1018456" cy="32918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8382ED38-D6A1-483F-ABD0-5BA0ECD4FCFD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dirty="0" smtClean="0"/>
              <a:t>Компьютерный клуб «КОД»</a:t>
            </a:r>
            <a:br>
              <a:rPr lang="ru-RU" dirty="0" smtClean="0"/>
            </a:br>
            <a:r>
              <a:rPr lang="ru-RU" dirty="0" smtClean="0"/>
              <a:t>Решение логических задач</a:t>
            </a:r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38100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http://www.classicstogo.nl/files/2016/02/kinderklassiek-angst-rh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6" b="100000" l="23831" r="712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026" t="-551" r="28829"/>
          <a:stretch/>
        </p:blipFill>
        <p:spPr bwMode="auto">
          <a:xfrm>
            <a:off x="8534399" y="-1"/>
            <a:ext cx="587747" cy="61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gohammond.com/wp-content/uploads/featured_images/123116-1.pn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905" b="98095" l="7750" r="928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33" t="7897" r="13986"/>
          <a:stretch/>
        </p:blipFill>
        <p:spPr bwMode="auto">
          <a:xfrm rot="20686626">
            <a:off x="4651370" y="3847470"/>
            <a:ext cx="4104922" cy="27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09C6-5A7C-4BEF-ABEA-D4E030640A42}" type="datetime1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C667A-76FC-4C72-BAF6-38E15A8B1D9B}" type="datetime1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8F0-A2D9-4763-8403-B532BF3F4B46}" type="datetime1">
              <a:rPr lang="ru-RU" smtClean="0"/>
              <a:t>15.02.2021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2722-94EA-426B-A8D0-FE537DAAB791}" type="datetime1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7BDD-29BD-4D0D-AB27-D828EC31F33E}" type="datetime1">
              <a:rPr lang="ru-RU" smtClean="0"/>
              <a:t>15.02.2021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3CC2-2073-4C8D-AB03-2BA11B3B9427}" type="datetime1">
              <a:rPr lang="ru-RU" smtClean="0"/>
              <a:t>15.02.2021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5347-08D3-4794-837D-A5BA1A2535E4}" type="datetime1">
              <a:rPr lang="ru-RU" smtClean="0"/>
              <a:t>15.02.2021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BD2D-891C-4B5B-9882-CC78ABD6C617}" type="datetime1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7993-996F-44D5-B46F-3F12F5ABEA6D}" type="datetime1">
              <a:rPr lang="ru-RU" smtClean="0"/>
              <a:t>15.02.2021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997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5544" y="5902"/>
            <a:ext cx="101845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7C73DA-28F0-4B5E-892C-3B913A647224}" type="datetime1">
              <a:rPr lang="ru-RU" smtClean="0"/>
              <a:t>15.02.2021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0924"/>
            <a:ext cx="574941" cy="6206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18288"/>
            <a:ext cx="5924128" cy="581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 baseline="0">
          <a:ln w="11430"/>
          <a:solidFill>
            <a:srgbClr val="FF9966"/>
          </a:solidFill>
          <a:effectLst>
            <a:outerShdw blurRad="80000" dist="40000" dir="5040000" algn="tl">
              <a:srgbClr val="000000">
                <a:alpha val="30000"/>
              </a:srgbClr>
            </a:outerShdw>
          </a:effectLst>
          <a:latin typeface="Comic Sans MS" panose="030F0702030302020204" pitchFamily="66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Три способа решения логической задачи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Истинные и ложные высказывания</a:t>
            </a:r>
          </a:p>
          <a:p>
            <a:r>
              <a:rPr lang="ru-RU" dirty="0" smtClean="0"/>
              <a:t>Законы логики</a:t>
            </a:r>
          </a:p>
          <a:p>
            <a:r>
              <a:rPr lang="ru-RU" dirty="0" smtClean="0"/>
              <a:t>8 класс</a:t>
            </a:r>
            <a:endParaRPr lang="ru-RU" dirty="0"/>
          </a:p>
        </p:txBody>
      </p:sp>
      <p:pic>
        <p:nvPicPr>
          <p:cNvPr id="1026" name="Picture 2" descr="http://www.gohammond.com/wp-content/uploads/featured_images/123116-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05" b="98095" l="7750" r="928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33" t="7897" r="13986"/>
          <a:stretch/>
        </p:blipFill>
        <p:spPr bwMode="auto">
          <a:xfrm rot="20686626">
            <a:off x="4651370" y="3847470"/>
            <a:ext cx="4104922" cy="27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4A80-5703-4A43-8C1C-5FE364FD8BB5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</a:t>
            </a:r>
            <a:br>
              <a:rPr lang="ru-RU" smtClean="0"/>
            </a:br>
            <a:r>
              <a:rPr lang="ru-RU" smtClean="0"/>
              <a:t>Решение логических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96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95536" y="824744"/>
            <a:ext cx="835292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19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200" dirty="0" smtClean="0">
                <a:latin typeface="Arial" charset="0"/>
              </a:rPr>
              <a:t>Расследуется дело о хищении. В этом преступлении подозреваются Брагин, </a:t>
            </a:r>
            <a:r>
              <a:rPr lang="ru-RU" altLang="ru-RU" sz="2200" dirty="0" err="1" smtClean="0">
                <a:latin typeface="Arial" charset="0"/>
              </a:rPr>
              <a:t>Кургин</a:t>
            </a:r>
            <a:r>
              <a:rPr lang="ru-RU" altLang="ru-RU" sz="2200" dirty="0" smtClean="0">
                <a:latin typeface="Arial" charset="0"/>
              </a:rPr>
              <a:t> и Лиходеев. Каждый из них дал показания:</a:t>
            </a:r>
            <a:endParaRPr lang="ru-RU" altLang="ru-RU" sz="2200" dirty="0">
              <a:latin typeface="Arial" charset="0"/>
            </a:endParaRP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411760" y="1936028"/>
            <a:ext cx="6408390" cy="239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19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0" eaLnBrk="1" hangingPunct="1">
              <a:spcBef>
                <a:spcPct val="40000"/>
              </a:spcBef>
              <a:buFontTx/>
              <a:buNone/>
            </a:pPr>
            <a:r>
              <a:rPr lang="ru-RU" altLang="ru-RU" sz="2200" b="1" dirty="0" smtClean="0">
                <a:latin typeface="Arial" charset="0"/>
              </a:rPr>
              <a:t>Брагин</a:t>
            </a:r>
            <a:r>
              <a:rPr lang="ru-RU" altLang="ru-RU" sz="2200" dirty="0" smtClean="0">
                <a:latin typeface="Arial" charset="0"/>
              </a:rPr>
              <a:t>:  </a:t>
            </a:r>
            <a:r>
              <a:rPr lang="ru-RU" altLang="ru-RU" sz="2200" dirty="0">
                <a:latin typeface="Arial" charset="0"/>
              </a:rPr>
              <a:t>Я не </a:t>
            </a:r>
            <a:r>
              <a:rPr lang="ru-RU" altLang="ru-RU" sz="2200" dirty="0" smtClean="0">
                <a:latin typeface="Arial" charset="0"/>
              </a:rPr>
              <a:t>делал этого. Это сделал Лиходеев.</a:t>
            </a:r>
            <a:endParaRPr lang="ru-RU" altLang="ru-RU" sz="2200" dirty="0">
              <a:latin typeface="Arial" charset="0"/>
            </a:endParaRPr>
          </a:p>
          <a:p>
            <a:pPr indent="0" eaLnBrk="1" hangingPunct="1">
              <a:spcBef>
                <a:spcPct val="40000"/>
              </a:spcBef>
              <a:buNone/>
            </a:pPr>
            <a:r>
              <a:rPr lang="ru-RU" altLang="ru-RU" sz="2200" b="1" dirty="0" smtClean="0">
                <a:latin typeface="Arial" charset="0"/>
              </a:rPr>
              <a:t>Лиходеев:</a:t>
            </a:r>
            <a:r>
              <a:rPr lang="ru-RU" altLang="ru-RU" sz="2200" dirty="0" smtClean="0">
                <a:latin typeface="Arial" charset="0"/>
              </a:rPr>
              <a:t>  Я </a:t>
            </a:r>
            <a:r>
              <a:rPr lang="ru-RU" altLang="ru-RU" sz="2200" dirty="0">
                <a:latin typeface="Arial" charset="0"/>
              </a:rPr>
              <a:t>не </a:t>
            </a:r>
            <a:r>
              <a:rPr lang="ru-RU" altLang="ru-RU" sz="2200" dirty="0" smtClean="0">
                <a:latin typeface="Arial" charset="0"/>
              </a:rPr>
              <a:t>виноват. </a:t>
            </a:r>
            <a:r>
              <a:rPr lang="ru-RU" altLang="ru-RU" sz="2200" dirty="0" err="1" smtClean="0">
                <a:latin typeface="Arial" charset="0"/>
              </a:rPr>
              <a:t>Кургин</a:t>
            </a:r>
            <a:r>
              <a:rPr lang="ru-RU" altLang="ru-RU" sz="2200" dirty="0" smtClean="0">
                <a:latin typeface="Arial" charset="0"/>
              </a:rPr>
              <a:t> тут не при чем.</a:t>
            </a:r>
          </a:p>
          <a:p>
            <a:pPr indent="0" eaLnBrk="1" hangingPunct="1">
              <a:spcBef>
                <a:spcPct val="40000"/>
              </a:spcBef>
              <a:buNone/>
            </a:pPr>
            <a:r>
              <a:rPr lang="ru-RU" altLang="ru-RU" sz="2200" b="1" dirty="0" err="1" smtClean="0">
                <a:latin typeface="Arial" charset="0"/>
              </a:rPr>
              <a:t>Кургин</a:t>
            </a:r>
            <a:r>
              <a:rPr lang="ru-RU" altLang="ru-RU" sz="2200" dirty="0">
                <a:latin typeface="Arial" charset="0"/>
              </a:rPr>
              <a:t>: </a:t>
            </a:r>
            <a:r>
              <a:rPr lang="ru-RU" altLang="ru-RU" sz="2200" dirty="0" smtClean="0">
                <a:latin typeface="Arial" charset="0"/>
              </a:rPr>
              <a:t> </a:t>
            </a:r>
            <a:r>
              <a:rPr lang="ru-RU" altLang="ru-RU" sz="2200" dirty="0">
                <a:latin typeface="Arial" charset="0"/>
              </a:rPr>
              <a:t>Лиходеев не виновен. </a:t>
            </a:r>
            <a:r>
              <a:rPr lang="ru-RU" altLang="ru-RU" sz="2200" dirty="0" smtClean="0">
                <a:latin typeface="Arial" charset="0"/>
              </a:rPr>
              <a:t/>
            </a:r>
            <a:br>
              <a:rPr lang="ru-RU" altLang="ru-RU" sz="2200" dirty="0" smtClean="0">
                <a:latin typeface="Arial" charset="0"/>
              </a:rPr>
            </a:br>
            <a:r>
              <a:rPr lang="ru-RU" altLang="ru-RU" sz="2200" dirty="0" smtClean="0">
                <a:latin typeface="Arial" charset="0"/>
              </a:rPr>
              <a:t>Преступление </a:t>
            </a:r>
            <a:r>
              <a:rPr lang="ru-RU" altLang="ru-RU" sz="2200" dirty="0">
                <a:latin typeface="Arial" charset="0"/>
              </a:rPr>
              <a:t>совершил Брагин</a:t>
            </a:r>
            <a:r>
              <a:rPr lang="ru-RU" altLang="ru-RU" sz="2200" dirty="0" smtClean="0">
                <a:latin typeface="Arial" charset="0"/>
              </a:rPr>
              <a:t>.</a:t>
            </a:r>
            <a:endParaRPr lang="ru-RU" altLang="ru-RU" sz="2200" dirty="0">
              <a:latin typeface="Arial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572027" y="4622242"/>
            <a:ext cx="6087263" cy="192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3619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200" dirty="0" smtClean="0">
                <a:latin typeface="Arial" charset="0"/>
              </a:rPr>
              <a:t>Следствием точно установлено, что хищение совершили двое, кроме того, подозреваемые путались в показаниях и каждый из них дал только  наполовину правдивые показания. Кто же совершил преступление? </a:t>
            </a:r>
            <a:endParaRPr lang="ru-RU" altLang="ru-RU" sz="2200" b="1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1026" name="Picture 2" descr="http://pngimg.com/uploads/thief/thief_PNG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44208" y="4306332"/>
            <a:ext cx="2558445" cy="255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techflourish.com/images/clipart-robb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27" y="2003949"/>
            <a:ext cx="1704480" cy="246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31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767699"/>
              </p:ext>
            </p:extLst>
          </p:nvPr>
        </p:nvGraphicFramePr>
        <p:xfrm>
          <a:off x="564726" y="3405981"/>
          <a:ext cx="8280403" cy="2327275"/>
        </p:xfrm>
        <a:graphic>
          <a:graphicData uri="http://schemas.openxmlformats.org/drawingml/2006/table">
            <a:tbl>
              <a:tblPr/>
              <a:tblGrid>
                <a:gridCol w="719138"/>
                <a:gridCol w="711328"/>
                <a:gridCol w="801559"/>
                <a:gridCol w="1008063"/>
                <a:gridCol w="1008063"/>
                <a:gridCol w="1008063"/>
                <a:gridCol w="1008063"/>
                <a:gridCol w="1008063"/>
                <a:gridCol w="1008063"/>
              </a:tblGrid>
              <a:tr h="70167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Показания 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Показания 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Показания 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8" name="Text Box 84"/>
          <p:cNvSpPr txBox="1">
            <a:spLocks noChangeArrowheads="1"/>
          </p:cNvSpPr>
          <p:nvPr/>
        </p:nvSpPr>
        <p:spPr bwMode="auto">
          <a:xfrm>
            <a:off x="599836" y="908720"/>
            <a:ext cx="8424862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 i="1" dirty="0" smtClean="0">
                <a:latin typeface="Arial" charset="0"/>
              </a:rPr>
              <a:t>Решение:</a:t>
            </a:r>
            <a:r>
              <a:rPr lang="ru-RU" altLang="ru-RU" sz="2400" dirty="0" smtClean="0">
                <a:latin typeface="Arial" charset="0"/>
              </a:rPr>
              <a:t> </a:t>
            </a:r>
          </a:p>
          <a:p>
            <a:pPr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latin typeface="Arial" charset="0"/>
              </a:rPr>
              <a:t>Пусть Б =«Преступление совершил Брагин»,</a:t>
            </a:r>
            <a:endParaRPr lang="ru-RU" altLang="ru-RU" sz="240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charset="0"/>
              </a:rPr>
              <a:t>                        К =«Преступление совершил </a:t>
            </a:r>
            <a:r>
              <a:rPr lang="ru-RU" altLang="ru-RU" sz="2400" dirty="0" err="1" smtClean="0">
                <a:latin typeface="Arial" charset="0"/>
              </a:rPr>
              <a:t>Кургин</a:t>
            </a:r>
            <a:r>
              <a:rPr lang="ru-RU" altLang="ru-RU" sz="2400" dirty="0" smtClean="0">
                <a:latin typeface="Arial" charset="0"/>
              </a:rPr>
              <a:t>», </a:t>
            </a:r>
            <a:endParaRPr lang="ru-RU" altLang="ru-RU" sz="240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charset="0"/>
              </a:rPr>
              <a:t>                        Л =«Преступление совершил </a:t>
            </a:r>
            <a:r>
              <a:rPr lang="ru-RU" altLang="ru-RU" sz="2400" dirty="0" smtClean="0">
                <a:latin typeface="Arial" charset="0"/>
              </a:rPr>
              <a:t>Лиходеев». </a:t>
            </a:r>
            <a:endParaRPr lang="ru-RU" altLang="ru-RU" sz="2400" dirty="0">
              <a:latin typeface="Arial" charset="0"/>
            </a:endParaRPr>
          </a:p>
          <a:p>
            <a:pPr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latin typeface="Arial" charset="0"/>
              </a:rPr>
              <a:t>Так </a:t>
            </a:r>
            <a:r>
              <a:rPr lang="ru-RU" altLang="ru-RU" sz="2400" dirty="0">
                <a:latin typeface="Arial" charset="0"/>
              </a:rPr>
              <a:t>как </a:t>
            </a:r>
            <a:r>
              <a:rPr lang="ru-RU" altLang="ru-RU" sz="2400" b="1" dirty="0" smtClean="0">
                <a:solidFill>
                  <a:srgbClr val="008000"/>
                </a:solidFill>
                <a:latin typeface="Arial" charset="0"/>
              </a:rPr>
              <a:t>преступление совершили двое</a:t>
            </a:r>
            <a:r>
              <a:rPr lang="ru-RU" altLang="ru-RU" sz="2400" dirty="0" smtClean="0">
                <a:solidFill>
                  <a:srgbClr val="008000"/>
                </a:solidFill>
                <a:latin typeface="Arial" charset="0"/>
              </a:rPr>
              <a:t>, представим </a:t>
            </a:r>
            <a:r>
              <a:rPr lang="ru-RU" altLang="ru-RU" sz="2400" dirty="0">
                <a:solidFill>
                  <a:srgbClr val="008000"/>
                </a:solidFill>
                <a:latin typeface="Arial" charset="0"/>
              </a:rPr>
              <a:t>наборы входных переменных: </a:t>
            </a:r>
            <a:r>
              <a:rPr lang="ru-RU" altLang="ru-RU" sz="2400" dirty="0" smtClean="0">
                <a:solidFill>
                  <a:srgbClr val="008000"/>
                </a:solidFill>
                <a:latin typeface="Arial" charset="0"/>
              </a:rPr>
              <a:t>110, 011</a:t>
            </a:r>
            <a:r>
              <a:rPr lang="en-US" altLang="ru-RU" sz="2400" dirty="0" smtClean="0">
                <a:solidFill>
                  <a:srgbClr val="008000"/>
                </a:solidFill>
                <a:latin typeface="Arial" charset="0"/>
              </a:rPr>
              <a:t>, </a:t>
            </a:r>
            <a:r>
              <a:rPr lang="ru-RU" altLang="ru-RU" sz="2400" dirty="0" smtClean="0">
                <a:solidFill>
                  <a:srgbClr val="008000"/>
                </a:solidFill>
                <a:latin typeface="Arial" charset="0"/>
              </a:rPr>
              <a:t>101.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69261" y="1268760"/>
            <a:ext cx="8304993" cy="18651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eaLnBrk="1" hangingPunct="1">
              <a:spcBef>
                <a:spcPct val="40000"/>
              </a:spcBef>
              <a:buFontTx/>
              <a:buNone/>
            </a:pPr>
            <a:r>
              <a:rPr lang="ru-RU" altLang="ru-RU" sz="2400" b="1" dirty="0"/>
              <a:t>Брагин</a:t>
            </a:r>
            <a:r>
              <a:rPr lang="ru-RU" altLang="ru-RU" sz="2400" dirty="0"/>
              <a:t>:  Я не делал этого. Это сделал Лиходеев.</a:t>
            </a:r>
          </a:p>
          <a:p>
            <a:pPr indent="0" eaLnBrk="1" hangingPunct="1">
              <a:spcBef>
                <a:spcPct val="40000"/>
              </a:spcBef>
              <a:buNone/>
            </a:pPr>
            <a:r>
              <a:rPr lang="ru-RU" altLang="ru-RU" sz="2400" b="1" dirty="0"/>
              <a:t>Лиходеев:</a:t>
            </a:r>
            <a:r>
              <a:rPr lang="ru-RU" altLang="ru-RU" sz="2400" dirty="0"/>
              <a:t>  Я не виноват. </a:t>
            </a:r>
            <a:r>
              <a:rPr lang="ru-RU" altLang="ru-RU" sz="2400" dirty="0" err="1"/>
              <a:t>Кургин</a:t>
            </a:r>
            <a:r>
              <a:rPr lang="ru-RU" altLang="ru-RU" sz="2400" dirty="0"/>
              <a:t> тут не при чем.</a:t>
            </a:r>
          </a:p>
          <a:p>
            <a:pPr indent="0" eaLnBrk="1" hangingPunct="1">
              <a:spcBef>
                <a:spcPct val="40000"/>
              </a:spcBef>
              <a:buNone/>
            </a:pPr>
            <a:r>
              <a:rPr lang="ru-RU" altLang="ru-RU" sz="2400" b="1" dirty="0" err="1"/>
              <a:t>Кургин</a:t>
            </a:r>
            <a:r>
              <a:rPr lang="ru-RU" altLang="ru-RU" sz="2400" dirty="0"/>
              <a:t>:  Лиходеев не виновен. </a:t>
            </a:r>
            <a:r>
              <a:rPr lang="ru-RU" altLang="ru-RU" sz="2400" dirty="0" smtClean="0"/>
              <a:t>Преступление </a:t>
            </a:r>
            <a:r>
              <a:rPr lang="ru-RU" altLang="ru-RU" sz="2400" dirty="0"/>
              <a:t>совершил </a:t>
            </a:r>
            <a:r>
              <a:rPr lang="ru-RU" altLang="ru-RU" sz="2400" dirty="0" smtClean="0"/>
              <a:t>Брагин</a:t>
            </a:r>
            <a:endParaRPr lang="ru-RU" alt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2081" y="5877272"/>
            <a:ext cx="8319797" cy="830997"/>
          </a:xfrm>
          <a:prstGeom prst="rect">
            <a:avLst/>
          </a:prstGeom>
          <a:solidFill>
            <a:srgbClr val="FFCCCC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altLang="ru-RU" sz="2400" dirty="0" smtClean="0"/>
              <a:t>Подозреваемые </a:t>
            </a:r>
            <a:r>
              <a:rPr lang="ru-RU" altLang="ru-RU" sz="2400" dirty="0"/>
              <a:t>путались в показаниях и каждый из них дал только  наполовину правдивые показания.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0429" y="0"/>
            <a:ext cx="8229600" cy="72008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 </a:t>
            </a:r>
            <a:r>
              <a:rPr lang="ru-RU" sz="3600" dirty="0" smtClean="0"/>
              <a:t>способ. Таблица истинности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8581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7829" name="Group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2457249"/>
                  </p:ext>
                </p:extLst>
              </p:nvPr>
            </p:nvGraphicFramePr>
            <p:xfrm>
              <a:off x="549248" y="3333973"/>
              <a:ext cx="8280403" cy="2327275"/>
            </p:xfrm>
            <a:graphic>
              <a:graphicData uri="http://schemas.openxmlformats.org/drawingml/2006/table">
                <a:tbl>
                  <a:tblPr/>
                  <a:tblGrid>
                    <a:gridCol w="719138"/>
                    <a:gridCol w="792162"/>
                    <a:gridCol w="720725"/>
                    <a:gridCol w="1008063"/>
                    <a:gridCol w="1008063"/>
                    <a:gridCol w="1008063"/>
                    <a:gridCol w="1008063"/>
                    <a:gridCol w="1008063"/>
                    <a:gridCol w="1008063"/>
                  </a:tblGrid>
                  <a:tr h="701675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Б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К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Л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Показания Б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Показания Л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Показания К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0640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  <m:t>Б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ru-RU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Л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  <m:t>Л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ru-RU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  <m:t>К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ru-RU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0" lang="ru-RU" sz="2000" b="0" i="1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  <a:cs typeface="Arial" pitchFamily="34" charset="0"/>
                                      </a:rPr>
                                      <m:t>Л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ru-RU" sz="20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Б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7829" name="Group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2457249"/>
                  </p:ext>
                </p:extLst>
              </p:nvPr>
            </p:nvGraphicFramePr>
            <p:xfrm>
              <a:off x="549248" y="3333973"/>
              <a:ext cx="8280403" cy="2327275"/>
            </p:xfrm>
            <a:graphic>
              <a:graphicData uri="http://schemas.openxmlformats.org/drawingml/2006/table">
                <a:tbl>
                  <a:tblPr/>
                  <a:tblGrid>
                    <a:gridCol w="719138"/>
                    <a:gridCol w="792162"/>
                    <a:gridCol w="720725"/>
                    <a:gridCol w="1008063"/>
                    <a:gridCol w="1008063"/>
                    <a:gridCol w="1008063"/>
                    <a:gridCol w="1008063"/>
                    <a:gridCol w="1008063"/>
                    <a:gridCol w="1008063"/>
                  </a:tblGrid>
                  <a:tr h="701675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Б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К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Л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Показания Б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Показания Л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Показания К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06400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221818" t="-177612" r="-501818" b="-323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Л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422424" t="-177612" r="-301212" b="-323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522424" t="-177612" r="-201212" b="-323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618675" t="-177612" r="-100000" b="-323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Б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rgbClr val="E8FAFC"/>
                        </a:solidFill>
                      </a:tcPr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064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 typeface="Arial" pitchFamily="34" charset="0"/>
                            <a:buNone/>
                            <a:tabLst/>
                          </a:pPr>
                          <a:r>
                            <a:rPr kumimoji="0" lang="ru-RU" sz="20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150" cap="flat" cmpd="sng" algn="ctr">
                          <a:solidFill>
                            <a:srgbClr val="0180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9758" name="Text Box 84"/>
          <p:cNvSpPr txBox="1">
            <a:spLocks noChangeArrowheads="1"/>
          </p:cNvSpPr>
          <p:nvPr/>
        </p:nvSpPr>
        <p:spPr bwMode="auto">
          <a:xfrm>
            <a:off x="456604" y="980728"/>
            <a:ext cx="8424862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619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 i="1" dirty="0" smtClean="0">
                <a:latin typeface="Arial" charset="0"/>
              </a:rPr>
              <a:t>Решение:</a:t>
            </a:r>
            <a:r>
              <a:rPr lang="ru-RU" altLang="ru-RU" sz="2400" dirty="0" smtClean="0">
                <a:latin typeface="Arial" charset="0"/>
              </a:rPr>
              <a:t> </a:t>
            </a:r>
            <a:r>
              <a:rPr lang="ru-RU" altLang="ru-RU" sz="2400" dirty="0">
                <a:latin typeface="Arial" charset="0"/>
              </a:rPr>
              <a:t>Пусть </a:t>
            </a:r>
            <a:r>
              <a:rPr lang="ru-RU" altLang="ru-RU" sz="2400" dirty="0" smtClean="0">
                <a:latin typeface="Arial" charset="0"/>
              </a:rPr>
              <a:t>Б =«Преступление совершил Брагин»,</a:t>
            </a:r>
            <a:endParaRPr lang="ru-RU" altLang="ru-RU" sz="240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charset="0"/>
              </a:rPr>
              <a:t>                        К =«Преступление совершил </a:t>
            </a:r>
            <a:r>
              <a:rPr lang="ru-RU" altLang="ru-RU" sz="2400" dirty="0" err="1" smtClean="0">
                <a:latin typeface="Arial" charset="0"/>
              </a:rPr>
              <a:t>Кургин</a:t>
            </a:r>
            <a:r>
              <a:rPr lang="ru-RU" altLang="ru-RU" sz="2400" dirty="0" smtClean="0">
                <a:latin typeface="Arial" charset="0"/>
              </a:rPr>
              <a:t>», </a:t>
            </a:r>
            <a:endParaRPr lang="ru-RU" altLang="ru-RU" sz="240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Arial" charset="0"/>
              </a:rPr>
              <a:t>                        Л =«Преступление совершил </a:t>
            </a:r>
            <a:r>
              <a:rPr lang="ru-RU" altLang="ru-RU" sz="2400" dirty="0" smtClean="0">
                <a:latin typeface="Arial" charset="0"/>
              </a:rPr>
              <a:t>Лиходеев». </a:t>
            </a:r>
            <a:endParaRPr lang="ru-RU" altLang="ru-RU" sz="2400" dirty="0">
              <a:latin typeface="Arial" charset="0"/>
            </a:endParaRPr>
          </a:p>
          <a:p>
            <a:pPr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altLang="ru-RU" sz="2400" dirty="0" smtClean="0">
              <a:latin typeface="Arial" charset="0"/>
            </a:endParaRPr>
          </a:p>
          <a:p>
            <a:pPr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 smtClean="0">
                <a:latin typeface="Arial" charset="0"/>
              </a:rPr>
              <a:t>Так </a:t>
            </a:r>
            <a:r>
              <a:rPr lang="ru-RU" altLang="ru-RU" sz="2400" dirty="0">
                <a:latin typeface="Arial" charset="0"/>
              </a:rPr>
              <a:t>как </a:t>
            </a:r>
            <a:r>
              <a:rPr lang="ru-RU" altLang="ru-RU" sz="2400" dirty="0" smtClean="0">
                <a:solidFill>
                  <a:srgbClr val="008000"/>
                </a:solidFill>
                <a:latin typeface="Arial" charset="0"/>
              </a:rPr>
              <a:t>преступление совершили двое, представим </a:t>
            </a:r>
            <a:r>
              <a:rPr lang="ru-RU" altLang="ru-RU" sz="2400" dirty="0">
                <a:solidFill>
                  <a:srgbClr val="008000"/>
                </a:solidFill>
                <a:latin typeface="Arial" charset="0"/>
              </a:rPr>
              <a:t>наборы входных переменных: </a:t>
            </a:r>
            <a:r>
              <a:rPr lang="ru-RU" altLang="ru-RU" sz="2400" dirty="0" smtClean="0">
                <a:solidFill>
                  <a:srgbClr val="008000"/>
                </a:solidFill>
                <a:latin typeface="Arial" charset="0"/>
              </a:rPr>
              <a:t>110, 011</a:t>
            </a:r>
            <a:r>
              <a:rPr lang="en-US" altLang="ru-RU" sz="2400" dirty="0" smtClean="0">
                <a:solidFill>
                  <a:srgbClr val="008000"/>
                </a:solidFill>
                <a:latin typeface="Arial" charset="0"/>
              </a:rPr>
              <a:t>, </a:t>
            </a:r>
            <a:r>
              <a:rPr lang="ru-RU" altLang="ru-RU" sz="2400" dirty="0" smtClean="0">
                <a:solidFill>
                  <a:srgbClr val="008000"/>
                </a:solidFill>
                <a:latin typeface="Arial" charset="0"/>
              </a:rPr>
              <a:t>101.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20566" name="Rectangle 86"/>
          <p:cNvSpPr>
            <a:spLocks noChangeArrowheads="1"/>
          </p:cNvSpPr>
          <p:nvPr/>
        </p:nvSpPr>
        <p:spPr bwMode="auto">
          <a:xfrm>
            <a:off x="611560" y="5278189"/>
            <a:ext cx="8208912" cy="3603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425" y="6058490"/>
            <a:ext cx="831922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i="1" dirty="0" smtClean="0"/>
              <a:t>Ответ: </a:t>
            </a:r>
            <a:r>
              <a:rPr lang="ru-RU" sz="2000" dirty="0" smtClean="0"/>
              <a:t>Преступление совершили  </a:t>
            </a:r>
            <a:r>
              <a:rPr lang="ru-RU" sz="2000" b="1" dirty="0" smtClean="0"/>
              <a:t>Брагин и Лиходеев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660429" y="0"/>
            <a:ext cx="8229600" cy="7200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 baseline="0">
                <a:ln w="11430"/>
                <a:solidFill>
                  <a:srgbClr val="FF99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defRPr>
            </a:lvl1pPr>
          </a:lstStyle>
          <a:p>
            <a:r>
              <a:rPr lang="en-US" sz="3600" smtClean="0"/>
              <a:t>I </a:t>
            </a:r>
            <a:r>
              <a:rPr lang="ru-RU" sz="3600" smtClean="0"/>
              <a:t>способ. Таблица истинности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211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6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9726" y="-1714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II </a:t>
            </a:r>
            <a:r>
              <a:rPr lang="ru-RU" sz="3600" dirty="0" smtClean="0"/>
              <a:t>способ. Законы логики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Box 84"/>
              <p:cNvSpPr txBox="1">
                <a:spLocks noChangeArrowheads="1"/>
              </p:cNvSpPr>
              <p:nvPr/>
            </p:nvSpPr>
            <p:spPr bwMode="auto">
              <a:xfrm>
                <a:off x="395536" y="783684"/>
                <a:ext cx="8549024" cy="59182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indent="361950"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indent="0"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800" b="1" dirty="0" smtClean="0">
                    <a:solidFill>
                      <a:schemeClr val="tx2"/>
                    </a:solidFill>
                  </a:rPr>
                  <a:t>Брагин</a:t>
                </a:r>
                <a:r>
                  <a:rPr lang="ru-RU" altLang="ru-RU" sz="2800" dirty="0">
                    <a:solidFill>
                      <a:schemeClr val="tx1"/>
                    </a:solidFill>
                  </a:rPr>
                  <a:t>:  Я не делал этого. Это сделал Лиходеев</a:t>
                </a:r>
                <a:r>
                  <a:rPr lang="ru-RU" altLang="ru-RU" sz="2800" dirty="0" smtClean="0">
                    <a:solidFill>
                      <a:schemeClr val="tx1"/>
                    </a:solidFill>
                  </a:rPr>
                  <a:t>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28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28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Б</m:t>
                        </m:r>
                      </m:e>
                    </m:acc>
                    <m:r>
                      <a:rPr lang="ru-RU" altLang="ru-RU" sz="2800" b="1" i="1" dirty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2800" b="1" dirty="0" smtClean="0">
                    <a:solidFill>
                      <a:srgbClr val="C00000"/>
                    </a:solidFill>
                  </a:rPr>
                  <a:t>v </a:t>
                </a:r>
                <a:r>
                  <a:rPr lang="ru-RU" altLang="ru-RU" sz="2800" b="1" dirty="0" smtClean="0">
                    <a:solidFill>
                      <a:srgbClr val="C00000"/>
                    </a:solidFill>
                    <a:latin typeface="a_Romanus" panose="04030302060702020802" pitchFamily="82" charset="-52"/>
                  </a:rPr>
                  <a:t>Л</a:t>
                </a:r>
                <a:endParaRPr lang="ru-RU" altLang="ru-RU" sz="2800" b="1" dirty="0">
                  <a:solidFill>
                    <a:srgbClr val="C00000"/>
                  </a:solidFill>
                  <a:latin typeface="a_Romanus" panose="04030302060702020802" pitchFamily="82" charset="-52"/>
                </a:endParaRPr>
              </a:p>
              <a:p>
                <a:pPr indent="0" algn="just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800" b="1" dirty="0">
                    <a:solidFill>
                      <a:schemeClr val="tx2"/>
                    </a:solidFill>
                  </a:rPr>
                  <a:t>Лиходеев</a:t>
                </a:r>
                <a:r>
                  <a:rPr lang="ru-RU" altLang="ru-RU" sz="2800" b="1" dirty="0">
                    <a:solidFill>
                      <a:schemeClr val="tx1"/>
                    </a:solidFill>
                  </a:rPr>
                  <a:t>:</a:t>
                </a:r>
                <a:r>
                  <a:rPr lang="ru-RU" altLang="ru-RU" sz="2800" dirty="0">
                    <a:solidFill>
                      <a:schemeClr val="tx1"/>
                    </a:solidFill>
                  </a:rPr>
                  <a:t>  Я не виноват. </a:t>
                </a:r>
                <a:r>
                  <a:rPr lang="ru-RU" altLang="ru-RU" sz="2800" dirty="0" err="1">
                    <a:solidFill>
                      <a:schemeClr val="tx1"/>
                    </a:solidFill>
                  </a:rPr>
                  <a:t>Кургин</a:t>
                </a:r>
                <a:r>
                  <a:rPr lang="ru-RU" altLang="ru-RU" sz="2800" dirty="0">
                    <a:solidFill>
                      <a:schemeClr val="tx1"/>
                    </a:solidFill>
                  </a:rPr>
                  <a:t> тут не при чем</a:t>
                </a:r>
                <a:r>
                  <a:rPr lang="ru-RU" altLang="ru-RU" sz="2800" dirty="0" smtClean="0">
                    <a:solidFill>
                      <a:schemeClr val="tx1"/>
                    </a:solidFill>
                  </a:rPr>
                  <a:t>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28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28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2800" b="1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2800" b="1" dirty="0">
                    <a:solidFill>
                      <a:srgbClr val="C00000"/>
                    </a:solidFill>
                  </a:rPr>
                  <a:t>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2800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28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  <m:r>
                      <a:rPr lang="ru-RU" altLang="ru-RU" sz="2800" b="1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ru-RU" altLang="ru-RU" sz="2800" b="1" dirty="0">
                  <a:solidFill>
                    <a:srgbClr val="C00000"/>
                  </a:solidFill>
                  <a:latin typeface="a_Romanus" panose="04030302060702020802" pitchFamily="82" charset="-52"/>
                </a:endParaRPr>
              </a:p>
              <a:p>
                <a:pPr indent="0" eaLnBrk="1" hangingPunct="1">
                  <a:spcBef>
                    <a:spcPts val="0"/>
                  </a:spcBef>
                  <a:buNone/>
                </a:pPr>
                <a:r>
                  <a:rPr lang="ru-RU" altLang="ru-RU" sz="2800" b="1" dirty="0" err="1">
                    <a:solidFill>
                      <a:schemeClr val="tx2"/>
                    </a:solidFill>
                  </a:rPr>
                  <a:t>Кургин</a:t>
                </a:r>
                <a:r>
                  <a:rPr lang="ru-RU" altLang="ru-RU" sz="2800" dirty="0">
                    <a:solidFill>
                      <a:schemeClr val="tx1"/>
                    </a:solidFill>
                  </a:rPr>
                  <a:t>:  Лиходеев не виновен. Преступление совершил Брагин</a:t>
                </a:r>
                <a:r>
                  <a:rPr lang="ru-RU" altLang="ru-RU" sz="2800" dirty="0" smtClean="0">
                    <a:solidFill>
                      <a:schemeClr val="tx1"/>
                    </a:solidFill>
                  </a:rPr>
                  <a:t>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2800" b="1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2800" b="1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2800" b="1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2800" b="1" dirty="0">
                    <a:solidFill>
                      <a:srgbClr val="C00000"/>
                    </a:solidFill>
                  </a:rPr>
                  <a:t>v </a:t>
                </a:r>
                <a:r>
                  <a:rPr lang="ru-RU" altLang="ru-RU" sz="2800" b="1" dirty="0" smtClean="0">
                    <a:solidFill>
                      <a:srgbClr val="C00000"/>
                    </a:solidFill>
                    <a:latin typeface="a_Romanus" panose="04030302060702020802" pitchFamily="82" charset="-52"/>
                  </a:rPr>
                  <a:t>Б</a:t>
                </a:r>
              </a:p>
              <a:p>
                <a:pPr indent="0" eaLnBrk="1" hangingPunct="1">
                  <a:spcBef>
                    <a:spcPct val="40000"/>
                  </a:spcBef>
                  <a:buNone/>
                </a:pPr>
                <a:endParaRPr lang="ru-RU" altLang="ru-RU" sz="2800" b="1" dirty="0">
                  <a:solidFill>
                    <a:srgbClr val="C00000"/>
                  </a:solidFill>
                  <a:latin typeface="a_Romanus" panose="04030302060702020802" pitchFamily="82" charset="-52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altLang="ru-RU" sz="36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Б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Л)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&amp;(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)&amp;(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1</a:t>
                </a:r>
                <a:endParaRPr lang="ru-RU" alt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Б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∙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</a:t>
                </a:r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1</a:t>
                </a:r>
                <a:endParaRPr lang="ru-RU" alt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Б</m:t>
                        </m:r>
                        <m:r>
                          <a:rPr lang="ru-RU" altLang="ru-RU" sz="3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</m:oMath>
                </a14:m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Б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ЛБ</a:t>
                </a:r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∙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b="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b="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ru-RU" alt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БЛ</m:t>
                        </m:r>
                      </m:e>
                    </m:acc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ЛБ</a:t>
                </a:r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∙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alt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БЛ</m:t>
                        </m:r>
                        <m:r>
                          <a:rPr lang="ru-RU" altLang="ru-RU" sz="3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ЛБ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Л</m:t>
                        </m:r>
                      </m:e>
                    </m:acc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БЛ</m:t>
                        </m:r>
                        <m:r>
                          <a:rPr lang="ru-RU" altLang="ru-RU" sz="36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  <m:r>
                      <a:rPr lang="ru-RU" altLang="ru-RU" sz="36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+ </m:t>
                    </m:r>
                  </m:oMath>
                </a14:m>
                <a:r>
                  <a:rPr lang="ru-RU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ЛБ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1</a:t>
                </a:r>
                <a:endParaRPr lang="ru-RU" alt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14:m>
                  <m:oMath xmlns:m="http://schemas.openxmlformats.org/officeDocument/2006/math"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ru-RU" altLang="ru-RU" sz="36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0 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14:m>
                  <m:oMath xmlns:m="http://schemas.openxmlformats.org/officeDocument/2006/math">
                    <m:r>
                      <a:rPr lang="ru-RU" altLang="ru-RU" sz="3600" i="1" dirty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3600" dirty="0">
                        <a:solidFill>
                          <a:srgbClr val="C00000"/>
                        </a:solidFill>
                        <a:latin typeface="Cambria Math"/>
                      </a:rPr>
                      <m:t>0+ </m:t>
                    </m:r>
                  </m:oMath>
                </a14:m>
                <a:r>
                  <a:rPr lang="ru-RU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ЛБ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1</a:t>
                </a:r>
                <a:endParaRPr lang="ru-RU" alt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 eaLnBrk="1" hangingPunct="1">
                  <a:lnSpc>
                    <a:spcPct val="90000"/>
                  </a:lnSpc>
                  <a:spcBef>
                    <a:spcPct val="0"/>
                  </a:spcBef>
                  <a:buNone/>
                </a:pPr>
                <a:r>
                  <a:rPr lang="ru-RU" altLang="ru-RU" sz="3600" dirty="0" smtClean="0">
                    <a:solidFill>
                      <a:schemeClr val="tx1"/>
                    </a:solidFill>
                    <a:latin typeface="Arial" charset="0"/>
                  </a:rPr>
                  <a:t> </a:t>
                </a:r>
                <a:r>
                  <a:rPr lang="ru-RU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ЛБ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ru-RU" altLang="ru-RU" sz="3600" i="1" dirty="0">
                            <a:solidFill>
                              <a:srgbClr val="C00000"/>
                            </a:solidFill>
                            <a:latin typeface="Cambria Math"/>
                          </a:rPr>
                          <m:t>К</m:t>
                        </m:r>
                      </m:e>
                    </m:acc>
                  </m:oMath>
                </a14:m>
                <a:r>
                  <a:rPr lang="en-US" altLang="ru-RU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ru-RU" sz="3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ru-RU" altLang="ru-RU" sz="36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mc:Choice>
        <mc:Fallback>
          <p:sp>
            <p:nvSpPr>
              <p:cNvPr id="5" name="Text 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783684"/>
                <a:ext cx="8549024" cy="5918287"/>
              </a:xfrm>
              <a:prstGeom prst="rect">
                <a:avLst/>
              </a:prstGeom>
              <a:blipFill rotWithShape="1">
                <a:blip r:embed="rId3"/>
                <a:stretch>
                  <a:fillRect l="-1498" t="-1031" b="-29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019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5884"/>
            <a:ext cx="8229600" cy="591344"/>
          </a:xfrm>
        </p:spPr>
        <p:txBody>
          <a:bodyPr>
            <a:noAutofit/>
          </a:bodyPr>
          <a:lstStyle/>
          <a:p>
            <a:r>
              <a:rPr lang="en-US" sz="3600" dirty="0" smtClean="0"/>
              <a:t>III </a:t>
            </a:r>
            <a:r>
              <a:rPr lang="ru-RU" sz="3600" dirty="0" smtClean="0"/>
              <a:t>способ. Предположения</a:t>
            </a: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6566" y="908720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ct val="40000"/>
              </a:spcBef>
              <a:buNone/>
            </a:pPr>
            <a:r>
              <a:rPr lang="ru-RU" altLang="ru-RU" sz="2900" b="1" dirty="0">
                <a:latin typeface="Arial" charset="0"/>
              </a:rPr>
              <a:t>Брагин</a:t>
            </a:r>
            <a:r>
              <a:rPr lang="ru-RU" altLang="ru-RU" sz="2900" dirty="0">
                <a:latin typeface="Arial" charset="0"/>
              </a:rPr>
              <a:t>:  Я не делал этого. Это сделал Лиходеев.</a:t>
            </a:r>
          </a:p>
          <a:p>
            <a:pPr marL="0" indent="0">
              <a:spcBef>
                <a:spcPct val="40000"/>
              </a:spcBef>
              <a:buNone/>
            </a:pPr>
            <a:r>
              <a:rPr lang="ru-RU" altLang="ru-RU" sz="2900" b="1" dirty="0">
                <a:latin typeface="Arial" charset="0"/>
              </a:rPr>
              <a:t>Лиходеев:</a:t>
            </a:r>
            <a:r>
              <a:rPr lang="ru-RU" altLang="ru-RU" sz="2900" dirty="0">
                <a:latin typeface="Arial" charset="0"/>
              </a:rPr>
              <a:t>  Я не виноват. </a:t>
            </a:r>
            <a:r>
              <a:rPr lang="ru-RU" altLang="ru-RU" sz="2900" dirty="0" err="1">
                <a:latin typeface="Arial" charset="0"/>
              </a:rPr>
              <a:t>Кургин</a:t>
            </a:r>
            <a:r>
              <a:rPr lang="ru-RU" altLang="ru-RU" sz="2900" dirty="0">
                <a:latin typeface="Arial" charset="0"/>
              </a:rPr>
              <a:t> тут не при чем.</a:t>
            </a:r>
          </a:p>
          <a:p>
            <a:pPr marL="0" indent="0">
              <a:spcBef>
                <a:spcPct val="40000"/>
              </a:spcBef>
              <a:buNone/>
            </a:pPr>
            <a:r>
              <a:rPr lang="ru-RU" altLang="ru-RU" sz="2900" b="1" dirty="0" err="1">
                <a:latin typeface="Arial" charset="0"/>
              </a:rPr>
              <a:t>Кургин</a:t>
            </a:r>
            <a:r>
              <a:rPr lang="ru-RU" altLang="ru-RU" sz="2900" dirty="0">
                <a:latin typeface="Arial" charset="0"/>
              </a:rPr>
              <a:t>:  Лиходеев не виновен. </a:t>
            </a:r>
            <a:r>
              <a:rPr lang="ru-RU" altLang="ru-RU" sz="2900" dirty="0" smtClean="0">
                <a:latin typeface="Arial" charset="0"/>
              </a:rPr>
              <a:t>Преступление </a:t>
            </a:r>
            <a:r>
              <a:rPr lang="ru-RU" altLang="ru-RU" sz="2900" dirty="0">
                <a:latin typeface="Arial" charset="0"/>
              </a:rPr>
              <a:t>совершил Брагин</a:t>
            </a:r>
            <a:r>
              <a:rPr lang="ru-RU" altLang="ru-RU" sz="2900" dirty="0" smtClean="0">
                <a:latin typeface="Arial" charset="0"/>
              </a:rPr>
              <a:t>.</a:t>
            </a:r>
          </a:p>
          <a:p>
            <a:pPr indent="0">
              <a:spcBef>
                <a:spcPct val="40000"/>
              </a:spcBef>
              <a:buNone/>
            </a:pPr>
            <a:endParaRPr lang="ru-RU" altLang="ru-RU" dirty="0">
              <a:latin typeface="Arial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dirty="0" smtClean="0"/>
              <a:t>Предположим, что первое высказывание Брагина истинное. </a:t>
            </a:r>
            <a:r>
              <a:rPr lang="ru-RU" sz="2900" dirty="0" smtClean="0"/>
              <a:t>Тогда второе высказывание ложно. То есть это не Брагин, и следовательно, не Лиходеев.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dirty="0" smtClean="0"/>
              <a:t>Получили противоречие, так как преступление совершили двое.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dirty="0" smtClean="0"/>
              <a:t>Значит наше предположение не верно и первое высказывание Брагина ложно, а второе истинно.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dirty="0" smtClean="0"/>
              <a:t>То есть это сделали Брагин и Лиходеев. Проверим это.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dirty="0" smtClean="0"/>
              <a:t>Первое высказывание </a:t>
            </a:r>
            <a:r>
              <a:rPr lang="ru-RU" sz="2900" dirty="0" err="1" smtClean="0"/>
              <a:t>Лиходеева</a:t>
            </a:r>
            <a:r>
              <a:rPr lang="ru-RU" sz="2900" dirty="0" smtClean="0"/>
              <a:t> ложно, а второе истинно – </a:t>
            </a:r>
            <a:r>
              <a:rPr lang="ru-RU" sz="2900" dirty="0" err="1" smtClean="0"/>
              <a:t>Кургин</a:t>
            </a:r>
            <a:r>
              <a:rPr lang="ru-RU" sz="2900" dirty="0" smtClean="0"/>
              <a:t> тут не при чем.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dirty="0" smtClean="0"/>
              <a:t>Первое высказывание </a:t>
            </a:r>
            <a:r>
              <a:rPr lang="ru-RU" sz="2900" dirty="0" err="1" smtClean="0"/>
              <a:t>Кургина</a:t>
            </a:r>
            <a:r>
              <a:rPr lang="ru-RU" sz="2900" dirty="0" smtClean="0"/>
              <a:t> ложно, а второе истинно. </a:t>
            </a:r>
            <a:r>
              <a:rPr lang="ru-RU" sz="2900" b="1" dirty="0" smtClean="0"/>
              <a:t>Предположение подтвердилось. Преступление совершили Брагин и Лиходеев.</a:t>
            </a:r>
            <a:endParaRPr lang="ru-RU" sz="2900" b="1" dirty="0"/>
          </a:p>
        </p:txBody>
      </p:sp>
    </p:spTree>
    <p:extLst>
      <p:ext uri="{BB962C8B-B14F-4D97-AF65-F5344CB8AC3E}">
        <p14:creationId xmlns:p14="http://schemas.microsoft.com/office/powerpoint/2010/main" val="112614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д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КОд</Template>
  <TotalTime>69</TotalTime>
  <Words>625</Words>
  <Application>Microsoft Office PowerPoint</Application>
  <PresentationFormat>Экран (4:3)</PresentationFormat>
  <Paragraphs>98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КОд</vt:lpstr>
      <vt:lpstr>Три способа решения логической задачи</vt:lpstr>
      <vt:lpstr>Презентация PowerPoint</vt:lpstr>
      <vt:lpstr>I способ. Таблица истинности</vt:lpstr>
      <vt:lpstr>Презентация PowerPoint</vt:lpstr>
      <vt:lpstr>II способ. Законы логики</vt:lpstr>
      <vt:lpstr>III способ. Предположения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 способа решения логической задачи</dc:title>
  <dc:creator>ИВ</dc:creator>
  <cp:lastModifiedBy>ИВ</cp:lastModifiedBy>
  <cp:revision>10</cp:revision>
  <dcterms:created xsi:type="dcterms:W3CDTF">2021-02-15T11:06:31Z</dcterms:created>
  <dcterms:modified xsi:type="dcterms:W3CDTF">2021-02-15T12:43:56Z</dcterms:modified>
</cp:coreProperties>
</file>