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76" r:id="rId9"/>
    <p:sldId id="267" r:id="rId10"/>
    <p:sldId id="266" r:id="rId11"/>
    <p:sldId id="272" r:id="rId12"/>
    <p:sldId id="271" r:id="rId13"/>
    <p:sldId id="274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5576-AEC5-43EA-AFBC-2BBB848CEC5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0E48-6551-4C1B-BFE9-4BE6F3F72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17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10EE-8BED-46FD-A7D3-39377B74D57A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DAE1-94C7-4011-A175-EC7063624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090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3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36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0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5544" y="6519136"/>
            <a:ext cx="1018456" cy="32918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8382ED38-D6A1-483F-ABD0-5BA0ECD4FCFD}" type="datetime1">
              <a:rPr lang="ru-RU" smtClean="0"/>
              <a:t>15.04.2020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Компьютерный клуб «КОД»</a:t>
            </a:r>
            <a:br>
              <a:rPr lang="ru-RU" dirty="0" smtClean="0"/>
            </a:br>
            <a:r>
              <a:rPr lang="ru-RU" dirty="0" smtClean="0"/>
              <a:t>Решение логических задач</a:t>
            </a:r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38100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ttp://www.classicstogo.nl/files/2016/02/kinderklassiek-angst-rh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6" b="100000" l="23831" r="71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-551" r="28829"/>
          <a:stretch/>
        </p:blipFill>
        <p:spPr bwMode="auto">
          <a:xfrm>
            <a:off x="8534399" y="-1"/>
            <a:ext cx="587747" cy="6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gohammond.com/wp-content/uploads/featured_images/123116-1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5" b="98095" l="7750" r="92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7897" r="13986"/>
          <a:stretch/>
        </p:blipFill>
        <p:spPr bwMode="auto">
          <a:xfrm rot="20686626">
            <a:off x="4651370" y="3847470"/>
            <a:ext cx="4104922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09C6-5A7C-4BEF-ABEA-D4E030640A42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667A-76FC-4C72-BAF6-38E15A8B1D9B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8F0-A2D9-4763-8403-B532BF3F4B46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2722-94EA-426B-A8D0-FE537DAAB791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BDD-29BD-4D0D-AB27-D828EC31F33E}" type="datetime1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3CC2-2073-4C8D-AB03-2BA11B3B9427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5347-08D3-4794-837D-A5BA1A2535E4}" type="datetime1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BD2D-891C-4B5B-9882-CC78ABD6C617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7993-996F-44D5-B46F-3F12F5ABEA6D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99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5544" y="5902"/>
            <a:ext cx="10184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7C73DA-28F0-4B5E-892C-3B913A647224}" type="datetime1">
              <a:rPr lang="ru-RU" smtClean="0"/>
              <a:t>15.04.2020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0924"/>
            <a:ext cx="574941" cy="620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581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 baseline="0">
          <a:ln w="11430"/>
          <a:solidFill>
            <a:srgbClr val="FF9966"/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Comic Sans MS" panose="030F0702030302020204" pitchFamily="66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Комбинаторика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gohammond.com/wp-content/uploads/featured_images/123116-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05" b="98095" l="7750" r="92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7897" r="13986"/>
          <a:stretch/>
        </p:blipFill>
        <p:spPr bwMode="auto">
          <a:xfrm rot="20686626">
            <a:off x="4651370" y="3847470"/>
            <a:ext cx="4104922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4A80-5703-4A43-8C1C-5FE364FD8BB5}" type="datetime1">
              <a:rPr lang="ru-RU" smtClean="0"/>
              <a:t>15.04.2020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Компьютерный клуб «КОД»</a:t>
            </a:r>
            <a:br>
              <a:rPr lang="ru-RU" dirty="0" smtClean="0"/>
            </a:br>
            <a:r>
              <a:rPr lang="ru-RU" dirty="0" smtClean="0"/>
              <a:t>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9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№8: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Book Antiqua" pitchFamily="18" charset="0"/>
              </a:rPr>
              <a:t>Андрей, Боря, Витя и Дима решили покататься на карусели. На ней было 4 сиденья с изображением льва, слона, тигра и медведя. Ребята заспорили, кому где сидеть, поэтому решили перепробовать все способы. Сколько раз нужно в таком случае прокатиться на карусели? </a:t>
            </a:r>
          </a:p>
          <a:p>
            <a:endParaRPr lang="ru-RU" sz="2800" dirty="0" smtClean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000504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Решение: </a:t>
            </a:r>
            <a:r>
              <a:rPr lang="ru-RU" sz="2800" dirty="0" smtClean="0">
                <a:latin typeface="Book Antiqua" pitchFamily="18" charset="0"/>
              </a:rPr>
              <a:t>Здесь речь идет о числе перестановок, т.е. о размещении 4 мальчиков по 4 местам разными способами: 4! = 24</a:t>
            </a:r>
          </a:p>
          <a:p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EB51-0B43-4256-9C36-029CC3AE58D0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350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64704"/>
            <a:ext cx="8286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Задача №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 из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демо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-версии ЕГЭ по информатике 2018): </a:t>
            </a: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ru-RU" sz="28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400" dirty="0" smtClean="0"/>
              <a:t>Все </a:t>
            </a:r>
            <a:r>
              <a:rPr lang="ru-RU" sz="2400" dirty="0"/>
              <a:t>4-буквенные слова, составленные из букв Д, Е, К, О, Р, </a:t>
            </a:r>
            <a:r>
              <a:rPr lang="ru-RU" sz="2400" dirty="0" smtClean="0"/>
              <a:t>записаны в </a:t>
            </a:r>
            <a:r>
              <a:rPr lang="ru-RU" sz="2400" dirty="0"/>
              <a:t>алфавитном порядке и пронумерованы, начиная с </a:t>
            </a:r>
            <a:r>
              <a:rPr lang="ru-RU" sz="2400" dirty="0" smtClean="0"/>
              <a:t>1.Ниже </a:t>
            </a:r>
            <a:r>
              <a:rPr lang="ru-RU" sz="2400" dirty="0"/>
              <a:t>приведено начало списка.</a:t>
            </a:r>
          </a:p>
          <a:p>
            <a:r>
              <a:rPr lang="ru-RU" sz="2400" dirty="0"/>
              <a:t>1. ДДДД</a:t>
            </a:r>
          </a:p>
          <a:p>
            <a:r>
              <a:rPr lang="ru-RU" sz="2400" dirty="0"/>
              <a:t>2. ДДДЕ</a:t>
            </a:r>
          </a:p>
          <a:p>
            <a:r>
              <a:rPr lang="ru-RU" sz="2400" dirty="0"/>
              <a:t>3. ДДДК</a:t>
            </a:r>
          </a:p>
          <a:p>
            <a:r>
              <a:rPr lang="ru-RU" sz="2400" dirty="0"/>
              <a:t>4. ДДДО</a:t>
            </a:r>
          </a:p>
          <a:p>
            <a:r>
              <a:rPr lang="ru-RU" sz="2400" dirty="0"/>
              <a:t>5. ДДДР</a:t>
            </a:r>
          </a:p>
          <a:p>
            <a:r>
              <a:rPr lang="ru-RU" sz="2400" dirty="0"/>
              <a:t>6. ДДЕД</a:t>
            </a:r>
          </a:p>
          <a:p>
            <a:r>
              <a:rPr lang="ru-RU" sz="2400" dirty="0"/>
              <a:t>…</a:t>
            </a:r>
          </a:p>
          <a:p>
            <a:r>
              <a:rPr lang="ru-RU" sz="2400" dirty="0"/>
              <a:t>Под каким номером в списке идёт первое слово, которое </a:t>
            </a:r>
            <a:r>
              <a:rPr lang="ru-RU" sz="2400" dirty="0" smtClean="0"/>
              <a:t>начинается с </a:t>
            </a:r>
            <a:r>
              <a:rPr lang="ru-RU" sz="2400" dirty="0"/>
              <a:t>буквы </a:t>
            </a:r>
            <a:r>
              <a:rPr lang="en-US" sz="2400" dirty="0"/>
              <a:t>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24A-47EC-4D2D-8F54-02858DCBDCD3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02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836712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Решение: </a:t>
            </a:r>
          </a:p>
          <a:p>
            <a:r>
              <a:rPr lang="ru-RU" sz="2800" dirty="0" smtClean="0">
                <a:latin typeface="Book Antiqua" pitchFamily="18" charset="0"/>
              </a:rPr>
              <a:t>Составим дерево вариантов. </a:t>
            </a:r>
          </a:p>
          <a:p>
            <a:r>
              <a:rPr lang="ru-RU" sz="2800" dirty="0" smtClean="0">
                <a:latin typeface="Book Antiqua" pitchFamily="18" charset="0"/>
              </a:rPr>
              <a:t>Количество комбинаций найдем умножением</a:t>
            </a:r>
          </a:p>
          <a:p>
            <a:r>
              <a:rPr lang="ru-RU" sz="2800" dirty="0" smtClean="0">
                <a:latin typeface="Book Antiqua" pitchFamily="18" charset="0"/>
              </a:rPr>
              <a:t>5•5•5•5=625. </a:t>
            </a:r>
          </a:p>
          <a:p>
            <a:r>
              <a:rPr lang="ru-RU" sz="2800" dirty="0" smtClean="0">
                <a:latin typeface="Book Antiqua" pitchFamily="18" charset="0"/>
              </a:rPr>
              <a:t>На каждую букву получается 125 вариантов.</a:t>
            </a:r>
          </a:p>
          <a:p>
            <a:r>
              <a:rPr lang="ru-RU" sz="2800" dirty="0" smtClean="0">
                <a:latin typeface="Book Antiqua" pitchFamily="18" charset="0"/>
              </a:rPr>
              <a:t>Следовательно слова, которые начинаются на К начинаются после 125 слов, начинающихся с буквы Д и 125 слов, начинающихся с буквы Е.</a:t>
            </a:r>
          </a:p>
          <a:p>
            <a:endParaRPr lang="ru-RU" sz="2800" dirty="0" smtClean="0">
              <a:latin typeface="Book Antiqua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Ответ: Под номером 251.</a:t>
            </a:r>
            <a:endParaRPr lang="ru-RU" sz="20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24A-47EC-4D2D-8F54-02858DCBDCD3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204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8F0-A2D9-4763-8403-B532BF3F4B46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4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7" y="1700808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1.Сколько двузначных чисел можно составить, используя цифры 1, 4 и 7?</a:t>
            </a:r>
          </a:p>
          <a:p>
            <a:r>
              <a:rPr lang="ru-RU" sz="3200" dirty="0" smtClean="0">
                <a:latin typeface="Century Schoolbook" pitchFamily="18" charset="0"/>
              </a:rPr>
              <a:t>Нарисуйте дерево выбора на альбомном листе.</a:t>
            </a:r>
          </a:p>
          <a:p>
            <a:r>
              <a:rPr lang="ru-RU" sz="3200" dirty="0" smtClean="0">
                <a:latin typeface="Century Schoolbook" pitchFamily="18" charset="0"/>
              </a:rPr>
              <a:t>2.Составьте комбинаторную задачу, которая решается с помощью правила умножения. Сделайте к ней рисунок.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5660-F02F-4401-8350-2C88E905C7B2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2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29699">
            <a:off x="180311" y="1621311"/>
            <a:ext cx="80010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9966"/>
                </a:solidFill>
                <a:latin typeface="Comic Sans MS" panose="030F0702030302020204" pitchFamily="66" charset="0"/>
              </a:rPr>
              <a:t> До новых встреч с комбинаторными задачами</a:t>
            </a:r>
            <a:endParaRPr lang="ru-RU" sz="5400" b="1" dirty="0">
              <a:ln w="11430"/>
              <a:solidFill>
                <a:srgbClr val="FF99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7" descr="CRCTR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00438"/>
            <a:ext cx="224490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6ABD-8C6A-4930-A2E1-72F8DD15F1B8}" type="datetime1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5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Сколько существует двузначных чисел, в записи которых все цифры нечетные?</a:t>
            </a:r>
          </a:p>
          <a:p>
            <a:pPr marL="0" indent="0">
              <a:buNone/>
            </a:pPr>
            <a:r>
              <a:rPr lang="ru-RU" dirty="0"/>
              <a:t>2. Сколько существует двузначных чисел, которые записываются различными нечетными цифрами?</a:t>
            </a:r>
          </a:p>
          <a:p>
            <a:pPr marL="0" indent="0">
              <a:buNone/>
            </a:pPr>
            <a:r>
              <a:rPr lang="ru-RU" dirty="0"/>
              <a:t>3. Сколько существует трехзначных чисел, в записи которых все цифры четные?</a:t>
            </a:r>
          </a:p>
          <a:p>
            <a:pPr marL="0" indent="0">
              <a:buNone/>
            </a:pPr>
            <a:r>
              <a:rPr lang="ru-RU" dirty="0"/>
              <a:t>4. Сколько существует трехзначных чисел, которые записываются различными четными цифрами?</a:t>
            </a:r>
          </a:p>
          <a:p>
            <a:pPr marL="0" indent="0">
              <a:buNone/>
            </a:pPr>
            <a:r>
              <a:rPr lang="ru-RU" dirty="0"/>
              <a:t>5.Семье, состоящей из бабушки, папы, мамы, дочери и сына, подарили 5 разных чашек. Сколькими способами можно разделить чашки между членами семьи?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667A-76FC-4C72-BAF6-38E15A8B1D9B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9906" y="818668"/>
            <a:ext cx="64453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/>
                </a:solidFill>
                <a:latin typeface="Century Schoolbook" pitchFamily="18" charset="0"/>
              </a:rPr>
              <a:t>Комбинаторика – раздел математики, в котором изучаются вопросы о том, сколько различных комбинаций, подчинённых тем или иным условиям, можно составить.</a:t>
            </a:r>
            <a:endParaRPr lang="ru-RU" sz="2800" b="1" dirty="0">
              <a:solidFill>
                <a:schemeClr val="accent6"/>
              </a:solidFill>
              <a:latin typeface="Century Schoolbook" pitchFamily="18" charset="0"/>
            </a:endParaRPr>
          </a:p>
        </p:txBody>
      </p:sp>
      <p:pic>
        <p:nvPicPr>
          <p:cNvPr id="6" name="Picture 5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282" y="821393"/>
            <a:ext cx="2341494" cy="2464731"/>
          </a:xfrm>
          <a:prstGeom prst="rect">
            <a:avLst/>
          </a:prstGeom>
          <a:noFill/>
          <a:ln/>
        </p:spPr>
      </p:pic>
      <p:pic>
        <p:nvPicPr>
          <p:cNvPr id="1026" name="Picture 2" descr="http://festival.1september.ru/articles/537863/img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2" b="34492"/>
          <a:stretch/>
        </p:blipFill>
        <p:spPr bwMode="auto">
          <a:xfrm>
            <a:off x="2539905" y="3938118"/>
            <a:ext cx="6237741" cy="2659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E65E-E4F3-4B13-8C23-DBD680486324}" type="datetime1">
              <a:rPr lang="ru-RU" smtClean="0"/>
              <a:t>15.04.2020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9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1608" y="63638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№1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:  Запишите все трёхзначные числа, для записи которых употребляются только цифры 1 и 2.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922" y="1659426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 </a:t>
            </a:r>
          </a:p>
          <a:p>
            <a:pPr algn="ctr"/>
            <a:endParaRPr lang="ru-RU" sz="2000" dirty="0" smtClean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19336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714480" y="2428868"/>
            <a:ext cx="92869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5643570" y="2428868"/>
            <a:ext cx="86201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928662" y="3714752"/>
            <a:ext cx="71438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928926" y="2428868"/>
            <a:ext cx="785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43702" y="2428868"/>
            <a:ext cx="1000132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32861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3286124"/>
            <a:ext cx="41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868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43834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7143768" y="3714752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036083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929190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822429" y="3750471"/>
            <a:ext cx="71438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5715008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3786182" y="3786190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1750199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57752" y="45720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3071802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000892" y="442913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42965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45005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414337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2143108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14282" y="550070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Ответ:   111,112,121,122,211,212,221,222 – восемь чисел.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7158" y="600076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0070C0"/>
                </a:solidFill>
                <a:latin typeface="Century Schoolbook" pitchFamily="18" charset="0"/>
              </a:rPr>
              <a:t>деревом выбора </a:t>
            </a:r>
            <a:r>
              <a:rPr lang="ru-RU" sz="2000" b="1" dirty="0" smtClean="0">
                <a:latin typeface="Century Schoolbook" pitchFamily="18" charset="0"/>
              </a:rPr>
              <a:t>(дерево возможных вариантов)</a:t>
            </a:r>
            <a:endParaRPr lang="ru-RU" sz="2000" b="1" dirty="0">
              <a:latin typeface="Century Schoolbook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43969" y="195859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4D05-E8AA-4038-8FCB-39B41ADA48B4}" type="datetime1">
              <a:rPr lang="ru-RU" smtClean="0"/>
              <a:t>15.04.2020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0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8000"/>
                            </p:stCondLst>
                            <p:childTnLst>
                              <p:par>
                                <p:cTn id="1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/>
      <p:bldP spid="17" grpId="0"/>
      <p:bldP spid="18" grpId="0"/>
      <p:bldP spid="1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67" grpId="0"/>
      <p:bldP spid="68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0872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№2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: Запишите все трёхзначные числа, для записи которых употребляются только цифры 0,7.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0067" y="2041697"/>
            <a:ext cx="1964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20002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7</a:t>
            </a:r>
            <a:endParaRPr lang="ru-RU" sz="2800" dirty="0">
              <a:latin typeface="Century Schoolbook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43174" y="2500306"/>
            <a:ext cx="1071570" cy="71438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0" idx="0"/>
          </p:cNvCxnSpPr>
          <p:nvPr/>
        </p:nvCxnSpPr>
        <p:spPr>
          <a:xfrm>
            <a:off x="4071934" y="2500306"/>
            <a:ext cx="928694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7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0</a:t>
            </a:r>
            <a:endParaRPr lang="ru-RU" sz="2800" dirty="0">
              <a:latin typeface="Century Schoolbook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214414" y="3857628"/>
            <a:ext cx="1071570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43372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428860" y="3929066"/>
            <a:ext cx="928694" cy="78581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143504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8662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7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7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71802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0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9322" y="47148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Schoolbook" pitchFamily="18" charset="0"/>
              </a:rPr>
              <a:t>0</a:t>
            </a: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578645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Ответ: </a:t>
            </a:r>
            <a:r>
              <a:rPr lang="ru-RU" sz="2800" dirty="0" smtClean="0">
                <a:latin typeface="Century Schoolbook" pitchFamily="18" charset="0"/>
              </a:rPr>
              <a:t>777,770,707,700 – 4 числа.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E7C-C008-4B62-ADD1-1C8D8EA76782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1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753" y="768288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№3</a:t>
            </a:r>
            <a:r>
              <a:rPr lang="ru-RU" dirty="0" smtClean="0"/>
              <a:t>: </a:t>
            </a:r>
            <a:r>
              <a:rPr lang="ru-RU" sz="2400" dirty="0" smtClean="0">
                <a:latin typeface="Century Schoolbook" pitchFamily="18" charset="0"/>
              </a:rPr>
              <a:t>Запишите все трёхзначные числа, для записи которых используются цифры  5 и 7</a:t>
            </a:r>
            <a:r>
              <a:rPr lang="ru-RU" dirty="0" smtClean="0"/>
              <a:t>.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839777" cy="778464"/>
          </a:xfrm>
          <a:prstGeom prst="rect">
            <a:avLst/>
          </a:prstGeom>
          <a:noFill/>
        </p:spPr>
      </p:pic>
      <p:pic>
        <p:nvPicPr>
          <p:cNvPr id="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1785927"/>
            <a:ext cx="714379" cy="6256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5" y="1645451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  <a:endParaRPr lang="ru-RU" sz="2400" dirty="0">
              <a:latin typeface="Century Schoolbook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250133" y="2178835"/>
            <a:ext cx="78581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93141" y="3679033"/>
            <a:ext cx="85725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07125" y="3893347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31" idx="0"/>
          </p:cNvCxnSpPr>
          <p:nvPr/>
        </p:nvCxnSpPr>
        <p:spPr>
          <a:xfrm rot="5400000">
            <a:off x="4139003" y="4067573"/>
            <a:ext cx="100013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465107" y="4036223"/>
            <a:ext cx="92869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8" idx="0"/>
          </p:cNvCxnSpPr>
          <p:nvPr/>
        </p:nvCxnSpPr>
        <p:spPr>
          <a:xfrm rot="5400000">
            <a:off x="4889102" y="2531656"/>
            <a:ext cx="64294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464579" y="2250273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29322" y="2357430"/>
            <a:ext cx="107157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3" idx="2"/>
          </p:cNvCxnSpPr>
          <p:nvPr/>
        </p:nvCxnSpPr>
        <p:spPr>
          <a:xfrm rot="16200000" flipH="1">
            <a:off x="3134596" y="3706108"/>
            <a:ext cx="80310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071538" y="3857628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8" idx="2"/>
          </p:cNvCxnSpPr>
          <p:nvPr/>
        </p:nvCxnSpPr>
        <p:spPr>
          <a:xfrm rot="16200000" flipH="1">
            <a:off x="4813986" y="4028176"/>
            <a:ext cx="864610" cy="5088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7393801" y="3893347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839777" cy="778464"/>
          </a:xfrm>
          <a:prstGeom prst="rect">
            <a:avLst/>
          </a:prstGeom>
          <a:noFill/>
        </p:spPr>
      </p:pic>
      <p:pic>
        <p:nvPicPr>
          <p:cNvPr id="28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71810"/>
            <a:ext cx="839777" cy="778464"/>
          </a:xfrm>
          <a:prstGeom prst="rect">
            <a:avLst/>
          </a:prstGeom>
          <a:noFill/>
        </p:spPr>
      </p:pic>
      <p:pic>
        <p:nvPicPr>
          <p:cNvPr id="29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839777" cy="778464"/>
          </a:xfrm>
          <a:prstGeom prst="rect">
            <a:avLst/>
          </a:prstGeom>
          <a:noFill/>
        </p:spPr>
      </p:pic>
      <p:pic>
        <p:nvPicPr>
          <p:cNvPr id="30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839777" cy="778464"/>
          </a:xfrm>
          <a:prstGeom prst="rect">
            <a:avLst/>
          </a:prstGeom>
          <a:noFill/>
        </p:spPr>
      </p:pic>
      <p:pic>
        <p:nvPicPr>
          <p:cNvPr id="31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786322"/>
            <a:ext cx="839777" cy="778464"/>
          </a:xfrm>
          <a:prstGeom prst="rect">
            <a:avLst/>
          </a:prstGeom>
          <a:noFill/>
        </p:spPr>
      </p:pic>
      <p:pic>
        <p:nvPicPr>
          <p:cNvPr id="32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643446"/>
            <a:ext cx="839777" cy="778464"/>
          </a:xfrm>
          <a:prstGeom prst="rect">
            <a:avLst/>
          </a:prstGeom>
          <a:noFill/>
        </p:spPr>
      </p:pic>
      <p:pic>
        <p:nvPicPr>
          <p:cNvPr id="33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928934"/>
            <a:ext cx="714379" cy="625654"/>
          </a:xfrm>
          <a:prstGeom prst="rect">
            <a:avLst/>
          </a:prstGeom>
          <a:noFill/>
        </p:spPr>
      </p:pic>
      <p:pic>
        <p:nvPicPr>
          <p:cNvPr id="3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214686"/>
            <a:ext cx="714379" cy="625654"/>
          </a:xfrm>
          <a:prstGeom prst="rect">
            <a:avLst/>
          </a:prstGeom>
          <a:noFill/>
        </p:spPr>
      </p:pic>
      <p:pic>
        <p:nvPicPr>
          <p:cNvPr id="35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714379" cy="625654"/>
          </a:xfrm>
          <a:prstGeom prst="rect">
            <a:avLst/>
          </a:prstGeom>
          <a:noFill/>
        </p:spPr>
      </p:pic>
      <p:pic>
        <p:nvPicPr>
          <p:cNvPr id="36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357694"/>
            <a:ext cx="714379" cy="625654"/>
          </a:xfrm>
          <a:prstGeom prst="rect">
            <a:avLst/>
          </a:prstGeom>
          <a:noFill/>
        </p:spPr>
      </p:pic>
      <p:pic>
        <p:nvPicPr>
          <p:cNvPr id="37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714884"/>
            <a:ext cx="714379" cy="625654"/>
          </a:xfrm>
          <a:prstGeom prst="rect">
            <a:avLst/>
          </a:prstGeom>
          <a:noFill/>
        </p:spPr>
      </p:pic>
      <p:pic>
        <p:nvPicPr>
          <p:cNvPr id="38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572008"/>
            <a:ext cx="714379" cy="625654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85786" y="600076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 Schoolbook" pitchFamily="18" charset="0"/>
              </a:rPr>
              <a:t>Ответ: </a:t>
            </a:r>
            <a:r>
              <a:rPr lang="ru-RU" sz="2400" dirty="0" smtClean="0">
                <a:latin typeface="Century Schoolbook" pitchFamily="18" charset="0"/>
              </a:rPr>
              <a:t>555,557,575,577,755,757,775,777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72CE-D254-4DE1-9149-574D2E902F35}" type="datetime1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37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01" y="76470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№4</a:t>
            </a:r>
            <a:r>
              <a:rPr lang="ru-RU" sz="2400" dirty="0" smtClean="0">
                <a:latin typeface="Century Schoolbook" pitchFamily="18" charset="0"/>
              </a:rPr>
              <a:t>: В правление фирмы входят 5 человек. Из своего состава правления должно выбрать президента и вице-президента. Сколькими способами это можно сделать?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0430" y="2198035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25717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Президент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500306"/>
            <a:ext cx="214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1                    </a:t>
            </a:r>
          </a:p>
          <a:p>
            <a:endParaRPr lang="ru-RU" sz="2800" b="1" dirty="0" smtClean="0">
              <a:latin typeface="Century Schoolbook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>
              <a:buAutoNum type="arabicPlain" startAt="4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Вице – президент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307181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Century Schoolbook" pitchFamily="18" charset="0"/>
              </a:rPr>
              <a:t>2 3 4 5 </a:t>
            </a:r>
            <a:endParaRPr lang="ru-RU" sz="2000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2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Century Schoolbook" pitchFamily="18" charset="0"/>
              </a:rPr>
              <a:t>1 3 4 5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0694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9256" y="3143248"/>
            <a:ext cx="1000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Century Schoolbook" pitchFamily="18" charset="0"/>
              </a:rPr>
              <a:t>1 2 4 5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5140" y="250030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321468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Century Schoolbook" pitchFamily="18" charset="0"/>
              </a:rPr>
              <a:t>1 2 3 4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5272" y="25717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2198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Century Schoolbook" pitchFamily="18" charset="0"/>
              </a:rPr>
              <a:t>1 2 3 5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000364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250397" y="3036091"/>
            <a:ext cx="14287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357554" y="3000372"/>
            <a:ext cx="21431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464711" y="2893215"/>
            <a:ext cx="28575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250529" y="3250405"/>
            <a:ext cx="7858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143372" y="3357562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036215" y="3250405"/>
            <a:ext cx="857256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964777" y="3107529"/>
            <a:ext cx="71438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750727" y="2821777"/>
            <a:ext cx="42862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715008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572132" y="2964652"/>
            <a:ext cx="35719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429256" y="2928934"/>
            <a:ext cx="42862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2"/>
          </p:cNvCxnSpPr>
          <p:nvPr/>
        </p:nvCxnSpPr>
        <p:spPr>
          <a:xfrm rot="16200000" flipH="1">
            <a:off x="6583841" y="3297701"/>
            <a:ext cx="691226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</p:cNvCxnSpPr>
          <p:nvPr/>
        </p:nvCxnSpPr>
        <p:spPr>
          <a:xfrm rot="5400000">
            <a:off x="6440965" y="3369139"/>
            <a:ext cx="76266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2"/>
          </p:cNvCxnSpPr>
          <p:nvPr/>
        </p:nvCxnSpPr>
        <p:spPr>
          <a:xfrm rot="5400000">
            <a:off x="6369527" y="3226263"/>
            <a:ext cx="69122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</p:cNvCxnSpPr>
          <p:nvPr/>
        </p:nvCxnSpPr>
        <p:spPr>
          <a:xfrm rot="5400000">
            <a:off x="6226651" y="3154825"/>
            <a:ext cx="762664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8001024" y="2928934"/>
            <a:ext cx="35719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7893868" y="2964655"/>
            <a:ext cx="285750" cy="2143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7751785" y="3108323"/>
            <a:ext cx="284958" cy="706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7572396" y="3071810"/>
            <a:ext cx="28575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2844" y="4143380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Выбрать президента можно </a:t>
            </a:r>
            <a:r>
              <a:rPr lang="ru-RU" sz="2400" b="1" u="sng" dirty="0" smtClean="0">
                <a:latin typeface="Century Schoolbook" pitchFamily="18" charset="0"/>
              </a:rPr>
              <a:t>пятью</a:t>
            </a:r>
            <a:r>
              <a:rPr lang="ru-RU" sz="2400" dirty="0" smtClean="0">
                <a:latin typeface="Century Schoolbook" pitchFamily="18" charset="0"/>
              </a:rPr>
              <a:t> способами, а для каждого выбранного президента </a:t>
            </a:r>
            <a:r>
              <a:rPr lang="ru-RU" sz="2400" b="1" u="sng" dirty="0" smtClean="0">
                <a:latin typeface="Century Schoolbook" pitchFamily="18" charset="0"/>
              </a:rPr>
              <a:t>четырьмя</a:t>
            </a:r>
            <a:r>
              <a:rPr lang="ru-RU" sz="2400" dirty="0" smtClean="0">
                <a:latin typeface="Century Schoolbook" pitchFamily="18" charset="0"/>
              </a:rPr>
              <a:t> способами можно выбрать  вице-президента . Следовательно, общее число способов выбрать президента и вице-президента фирмы равно: 5*4=20.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8596" y="600076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0070C0"/>
                </a:solidFill>
                <a:latin typeface="Century Schoolbook" pitchFamily="18" charset="0"/>
              </a:rPr>
              <a:t>правилом умножения.</a:t>
            </a: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2330-0365-4A5F-A8B4-C13ED33FD24C}" type="datetime1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94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69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872" y="565385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№5: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В классе 15 мальчиков и 10 девочек. Сколькими способами можно выбрать двух дежурных(одну девочку и одного мальчика)?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96862" y="694144"/>
            <a:ext cx="1178166" cy="1071570"/>
          </a:xfrm>
          <a:prstGeom prst="roundRect">
            <a:avLst/>
          </a:prstGeom>
          <a:noFill/>
          <a:ln/>
        </p:spPr>
      </p:pic>
      <p:pic>
        <p:nvPicPr>
          <p:cNvPr id="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7508" y="2071485"/>
            <a:ext cx="876300" cy="1290637"/>
          </a:xfrm>
          <a:prstGeom prst="rect">
            <a:avLst/>
          </a:prstGeom>
          <a:noFill/>
        </p:spPr>
      </p:pic>
      <p:pic>
        <p:nvPicPr>
          <p:cNvPr id="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7442" y="1928609"/>
            <a:ext cx="876300" cy="1290637"/>
          </a:xfrm>
          <a:prstGeom prst="rect">
            <a:avLst/>
          </a:prstGeom>
          <a:noFill/>
        </p:spPr>
      </p:pic>
      <p:pic>
        <p:nvPicPr>
          <p:cNvPr id="9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938" y="1928609"/>
            <a:ext cx="876300" cy="1290637"/>
          </a:xfrm>
          <a:prstGeom prst="rect">
            <a:avLst/>
          </a:prstGeom>
          <a:noFill/>
        </p:spPr>
      </p:pic>
      <p:pic>
        <p:nvPicPr>
          <p:cNvPr id="10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7508" y="2714427"/>
            <a:ext cx="876300" cy="1290637"/>
          </a:xfrm>
          <a:prstGeom prst="rect">
            <a:avLst/>
          </a:prstGeom>
          <a:noFill/>
        </p:spPr>
      </p:pic>
      <p:pic>
        <p:nvPicPr>
          <p:cNvPr id="11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0318" y="2285799"/>
            <a:ext cx="876300" cy="1290637"/>
          </a:xfrm>
          <a:prstGeom prst="rect">
            <a:avLst/>
          </a:prstGeom>
          <a:noFill/>
        </p:spPr>
      </p:pic>
      <p:pic>
        <p:nvPicPr>
          <p:cNvPr id="12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814" y="2214361"/>
            <a:ext cx="876300" cy="1290637"/>
          </a:xfrm>
          <a:prstGeom prst="rect">
            <a:avLst/>
          </a:prstGeom>
          <a:noFill/>
        </p:spPr>
      </p:pic>
      <p:pic>
        <p:nvPicPr>
          <p:cNvPr id="13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186" y="2214361"/>
            <a:ext cx="876300" cy="1290637"/>
          </a:xfrm>
          <a:prstGeom prst="rect">
            <a:avLst/>
          </a:prstGeom>
          <a:noFill/>
        </p:spPr>
      </p:pic>
      <p:pic>
        <p:nvPicPr>
          <p:cNvPr id="14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6004" y="2642989"/>
            <a:ext cx="876300" cy="1290637"/>
          </a:xfrm>
          <a:prstGeom prst="rect">
            <a:avLst/>
          </a:prstGeom>
          <a:noFill/>
        </p:spPr>
      </p:pic>
      <p:pic>
        <p:nvPicPr>
          <p:cNvPr id="1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872" y="2714427"/>
            <a:ext cx="876300" cy="1290637"/>
          </a:xfrm>
          <a:prstGeom prst="rect">
            <a:avLst/>
          </a:prstGeom>
          <a:noFill/>
        </p:spPr>
      </p:pic>
      <p:pic>
        <p:nvPicPr>
          <p:cNvPr id="1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938" y="2714427"/>
            <a:ext cx="876300" cy="1290637"/>
          </a:xfrm>
          <a:prstGeom prst="rect">
            <a:avLst/>
          </a:prstGeom>
          <a:noFill/>
        </p:spPr>
      </p:pic>
      <p:pic>
        <p:nvPicPr>
          <p:cNvPr id="1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4900" y="1771106"/>
            <a:ext cx="873125" cy="1285875"/>
          </a:xfrm>
          <a:prstGeom prst="rect">
            <a:avLst/>
          </a:prstGeom>
          <a:noFill/>
        </p:spPr>
      </p:pic>
      <p:pic>
        <p:nvPicPr>
          <p:cNvPr id="2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6470" y="2056858"/>
            <a:ext cx="873125" cy="1285875"/>
          </a:xfrm>
          <a:prstGeom prst="rect">
            <a:avLst/>
          </a:prstGeom>
          <a:noFill/>
        </p:spPr>
      </p:pic>
      <p:pic>
        <p:nvPicPr>
          <p:cNvPr id="2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0718" y="2056858"/>
            <a:ext cx="873125" cy="1285875"/>
          </a:xfrm>
          <a:prstGeom prst="rect">
            <a:avLst/>
          </a:prstGeom>
          <a:noFill/>
        </p:spPr>
      </p:pic>
      <p:pic>
        <p:nvPicPr>
          <p:cNvPr id="2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4966" y="2842676"/>
            <a:ext cx="873125" cy="1285875"/>
          </a:xfrm>
          <a:prstGeom prst="rect">
            <a:avLst/>
          </a:prstGeom>
          <a:noFill/>
        </p:spPr>
      </p:pic>
      <p:pic>
        <p:nvPicPr>
          <p:cNvPr id="2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4966" y="1699668"/>
            <a:ext cx="873125" cy="1285875"/>
          </a:xfrm>
          <a:prstGeom prst="rect">
            <a:avLst/>
          </a:prstGeom>
          <a:noFill/>
        </p:spPr>
      </p:pic>
      <p:pic>
        <p:nvPicPr>
          <p:cNvPr id="2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3594" y="1699668"/>
            <a:ext cx="873125" cy="1285875"/>
          </a:xfrm>
          <a:prstGeom prst="rect">
            <a:avLst/>
          </a:prstGeom>
          <a:noFill/>
        </p:spPr>
      </p:pic>
      <p:pic>
        <p:nvPicPr>
          <p:cNvPr id="2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2222" y="1556792"/>
            <a:ext cx="873125" cy="1285875"/>
          </a:xfrm>
          <a:prstGeom prst="rect">
            <a:avLst/>
          </a:prstGeom>
          <a:noFill/>
        </p:spPr>
      </p:pic>
      <p:pic>
        <p:nvPicPr>
          <p:cNvPr id="26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2222" y="2842676"/>
            <a:ext cx="873125" cy="1285875"/>
          </a:xfrm>
          <a:prstGeom prst="rect">
            <a:avLst/>
          </a:prstGeom>
          <a:noFill/>
        </p:spPr>
      </p:pic>
      <p:pic>
        <p:nvPicPr>
          <p:cNvPr id="27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916" y="2985552"/>
            <a:ext cx="873125" cy="1285875"/>
          </a:xfrm>
          <a:prstGeom prst="rect">
            <a:avLst/>
          </a:prstGeom>
          <a:noFill/>
        </p:spPr>
      </p:pic>
      <p:pic>
        <p:nvPicPr>
          <p:cNvPr id="28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9478" y="1699668"/>
            <a:ext cx="873125" cy="1285875"/>
          </a:xfrm>
          <a:prstGeom prst="rect">
            <a:avLst/>
          </a:prstGeom>
          <a:noFill/>
        </p:spPr>
      </p:pic>
      <p:pic>
        <p:nvPicPr>
          <p:cNvPr id="2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0850" y="1699668"/>
            <a:ext cx="873125" cy="1285875"/>
          </a:xfrm>
          <a:prstGeom prst="rect">
            <a:avLst/>
          </a:prstGeom>
          <a:noFill/>
        </p:spPr>
      </p:pic>
      <p:pic>
        <p:nvPicPr>
          <p:cNvPr id="3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2288" y="2485486"/>
            <a:ext cx="873125" cy="1285875"/>
          </a:xfrm>
          <a:prstGeom prst="rect">
            <a:avLst/>
          </a:prstGeom>
          <a:noFill/>
        </p:spPr>
      </p:pic>
      <p:pic>
        <p:nvPicPr>
          <p:cNvPr id="3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79395" y="2842676"/>
            <a:ext cx="873125" cy="1285875"/>
          </a:xfrm>
          <a:prstGeom prst="rect">
            <a:avLst/>
          </a:prstGeom>
          <a:noFill/>
        </p:spPr>
      </p:pic>
      <p:pic>
        <p:nvPicPr>
          <p:cNvPr id="3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3462" y="2842676"/>
            <a:ext cx="873125" cy="1285875"/>
          </a:xfrm>
          <a:prstGeom prst="rect">
            <a:avLst/>
          </a:prstGeom>
          <a:noFill/>
        </p:spPr>
      </p:pic>
      <p:pic>
        <p:nvPicPr>
          <p:cNvPr id="3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38106" y="2199734"/>
            <a:ext cx="873125" cy="1285875"/>
          </a:xfrm>
          <a:prstGeom prst="rect">
            <a:avLst/>
          </a:prstGeom>
          <a:noFill/>
        </p:spPr>
      </p:pic>
      <p:pic>
        <p:nvPicPr>
          <p:cNvPr id="3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95032" y="2842676"/>
            <a:ext cx="873125" cy="1285875"/>
          </a:xfrm>
          <a:prstGeom prst="rect">
            <a:avLst/>
          </a:prstGeom>
          <a:noFill/>
        </p:spPr>
      </p:pic>
      <p:pic>
        <p:nvPicPr>
          <p:cNvPr id="3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0850" y="2914114"/>
            <a:ext cx="873125" cy="128587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14282" y="40005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1. Сколькими способами можно выбрать на дежурство одну девочку?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364331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28992" y="450057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10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492919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2.Сколько вариантов выбора мальчика существует для каждой девочки?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71868" y="535782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15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5715016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3.Сколько вариантов выбора двух дежурных существует?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7224" y="614364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10*15=150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621508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Ответ</a:t>
            </a:r>
            <a:r>
              <a:rPr lang="ru-RU" sz="2400" dirty="0" smtClean="0">
                <a:latin typeface="Century Schoolbook" pitchFamily="18" charset="0"/>
              </a:rPr>
              <a:t>:  150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9FB7-2401-4452-BF5A-589159CFB92B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71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5347-08D3-4794-837D-A5BA1A2535E4}" type="datetime1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pic>
        <p:nvPicPr>
          <p:cNvPr id="1026" name="Picture 2" descr="https://cf2.ppt-online.org/files2/slide/h/hOxAcsRIFoDCfNa6le7kBV5iWUZmrSyYuvJKng/slide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13" t="19097" r="7877" b="26779"/>
          <a:stretch/>
        </p:blipFill>
        <p:spPr bwMode="auto">
          <a:xfrm>
            <a:off x="467544" y="2174603"/>
            <a:ext cx="8369643" cy="39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8487" y="836712"/>
            <a:ext cx="83766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8742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Задача №</a:t>
            </a:r>
            <a:r>
              <a:rPr lang="en-US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>
                <a:latin typeface="Book Antiqua" pitchFamily="18" charset="0"/>
              </a:rPr>
              <a:t>В турнире участвуют </a:t>
            </a:r>
            <a:r>
              <a:rPr lang="ru-RU" sz="2800" dirty="0" smtClean="0">
                <a:latin typeface="Book Antiqua" pitchFamily="18" charset="0"/>
              </a:rPr>
              <a:t>три </a:t>
            </a:r>
            <a:r>
              <a:rPr lang="ru-RU" sz="2800" dirty="0">
                <a:latin typeface="Book Antiqua" pitchFamily="18" charset="0"/>
              </a:rPr>
              <a:t>человека. Сколькими способами могут быть распределены места между ними?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6128766"/>
            <a:ext cx="3324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Book Antiqua" pitchFamily="18" charset="0"/>
              </a:rPr>
              <a:t>Ответ: </a:t>
            </a:r>
            <a:r>
              <a:rPr lang="ru-RU" sz="2800" b="1" dirty="0" smtClean="0">
                <a:solidFill>
                  <a:srgbClr val="FF0000"/>
                </a:solidFill>
                <a:latin typeface="Book Antiqua" pitchFamily="18" charset="0"/>
              </a:rPr>
              <a:t>6 способов.</a:t>
            </a:r>
            <a:endParaRPr lang="ru-RU" sz="2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174603"/>
            <a:ext cx="2520280" cy="3954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2174603"/>
            <a:ext cx="2520280" cy="3954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2204864"/>
            <a:ext cx="2520280" cy="3954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9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64704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Задача №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В турнире участвуют четыре человека. Сколькими способами могут быть распределены места между ними?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325860"/>
            <a:ext cx="81044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Решение: </a:t>
            </a:r>
          </a:p>
          <a:p>
            <a:r>
              <a:rPr lang="ru-RU" sz="2800" dirty="0" smtClean="0">
                <a:latin typeface="Book Antiqua" pitchFamily="18" charset="0"/>
              </a:rPr>
              <a:t>Первое место может занять любой из 4 участников. При этом второе место может занять любой из трёх оставшихся, третье – любой из двух оставшихся, а на четвёртом месте остаётся последний участник. Значит, места между участниками могут быть распределены следующим образом 4•3•2•1=24. </a:t>
            </a: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Ответ: 24 способами.</a:t>
            </a:r>
            <a:endParaRPr lang="ru-RU" sz="28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424A-47EC-4D2D-8F54-02858DCBDCD3}" type="datetime1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Компьютерный клуб «КОД»</a:t>
            </a:r>
            <a:br>
              <a:rPr lang="ru-RU" dirty="0"/>
            </a:br>
            <a:r>
              <a:rPr lang="ru-RU" dirty="0"/>
              <a:t>Решение логических </a:t>
            </a:r>
            <a:r>
              <a:rPr lang="ru-RU" dirty="0" smtClean="0"/>
              <a:t>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8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д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КОд</Template>
  <TotalTime>106</TotalTime>
  <Words>769</Words>
  <Application>Microsoft Office PowerPoint</Application>
  <PresentationFormat>Экран (4:3)</PresentationFormat>
  <Paragraphs>131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КОд</vt:lpstr>
      <vt:lpstr>Комбинаторика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Задачи:</vt:lpstr>
      <vt:lpstr>Презентация PowerPoint</vt:lpstr>
      <vt:lpstr>Упражнения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Комбинаторика</dc:title>
  <dc:creator>Пользователь Windows</dc:creator>
  <cp:lastModifiedBy>ИВ</cp:lastModifiedBy>
  <cp:revision>11</cp:revision>
  <dcterms:created xsi:type="dcterms:W3CDTF">2018-02-24T17:23:50Z</dcterms:created>
  <dcterms:modified xsi:type="dcterms:W3CDTF">2020-04-15T14:31:22Z</dcterms:modified>
</cp:coreProperties>
</file>