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76" r:id="rId9"/>
    <p:sldId id="267" r:id="rId10"/>
    <p:sldId id="266" r:id="rId11"/>
    <p:sldId id="272" r:id="rId12"/>
    <p:sldId id="271" r:id="rId13"/>
    <p:sldId id="274" r:id="rId14"/>
    <p:sldId id="268" r:id="rId15"/>
    <p:sldId id="269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25576-AEC5-43EA-AFBC-2BBB848CEC5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30E48-6551-4C1B-BFE9-4BE6F3F724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17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310EE-8BED-46FD-A7D3-39377B74D57A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5DAE1-94C7-4011-A175-EC7063624A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2090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5DAE1-94C7-4011-A175-EC7063624A1C}" type="slidenum">
              <a:rPr lang="ru-RU" smtClean="0"/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536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F5DAE1-94C7-4011-A175-EC7063624A1C}" type="slidenum">
              <a:rPr lang="ru-RU" smtClean="0"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363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DAE1-94C7-4011-A175-EC7063624A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308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5544" y="6519136"/>
            <a:ext cx="1018456" cy="329184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8382ED38-D6A1-483F-ABD0-5BA0ECD4FCFD}" type="datetime1">
              <a:rPr lang="ru-RU" smtClean="0"/>
              <a:t>15.04.2020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ru-RU" dirty="0" smtClean="0"/>
              <a:t>Компьютерный клуб «КОД»</a:t>
            </a:r>
            <a:br>
              <a:rPr lang="ru-RU" dirty="0" smtClean="0"/>
            </a:br>
            <a:r>
              <a:rPr lang="ru-RU" dirty="0" smtClean="0"/>
              <a:t>Решение логических задач</a:t>
            </a:r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38100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http://www.classicstogo.nl/files/2016/02/kinderklassiek-angst-rh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6" b="100000" l="23831" r="712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026" t="-551" r="28829"/>
          <a:stretch/>
        </p:blipFill>
        <p:spPr bwMode="auto">
          <a:xfrm>
            <a:off x="8534399" y="-1"/>
            <a:ext cx="587747" cy="61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gohammond.com/wp-content/uploads/featured_images/123116-1.png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905" b="98095" l="7750" r="928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33" t="7897" r="13986"/>
          <a:stretch/>
        </p:blipFill>
        <p:spPr bwMode="auto">
          <a:xfrm rot="20686626">
            <a:off x="4651370" y="3847470"/>
            <a:ext cx="4104922" cy="276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09C6-5A7C-4BEF-ABEA-D4E030640A42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C667A-76FC-4C72-BAF6-38E15A8B1D9B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8F0-A2D9-4763-8403-B532BF3F4B46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2722-94EA-426B-A8D0-FE537DAAB791}" type="datetime1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D7BDD-29BD-4D0D-AB27-D828EC31F33E}" type="datetime1">
              <a:rPr lang="ru-RU" smtClean="0"/>
              <a:t>15.04.2020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23CC2-2073-4C8D-AB03-2BA11B3B9427}" type="datetime1">
              <a:rPr lang="ru-RU" smtClean="0"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5347-08D3-4794-837D-A5BA1A2535E4}" type="datetime1">
              <a:rPr lang="ru-RU" smtClean="0"/>
              <a:t>15.04.2020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7BD2D-891C-4B5B-9882-CC78ABD6C617}" type="datetime1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97993-996F-44D5-B46F-3F12F5ABEA6D}" type="datetime1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997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25544" y="5902"/>
            <a:ext cx="101845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7C73DA-28F0-4B5E-892C-3B913A647224}" type="datetime1">
              <a:rPr lang="ru-RU" smtClean="0"/>
              <a:t>15.04.2020</a:t>
            </a:fld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-20924"/>
            <a:ext cx="574941" cy="62068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18288"/>
            <a:ext cx="5924128" cy="581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4000" b="1" kern="1200" cap="none" spc="0" baseline="0">
          <a:ln w="11430"/>
          <a:solidFill>
            <a:srgbClr val="FF9966"/>
          </a:solidFill>
          <a:effectLst>
            <a:outerShdw blurRad="80000" dist="40000" dir="5040000" algn="tl">
              <a:srgbClr val="000000">
                <a:alpha val="30000"/>
              </a:srgbClr>
            </a:outerShdw>
          </a:effectLst>
          <a:latin typeface="Comic Sans MS" panose="030F0702030302020204" pitchFamily="66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Комбинаторика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gohammond.com/wp-content/uploads/featured_images/123116-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05" b="98095" l="7750" r="928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133" t="7897" r="13986"/>
          <a:stretch/>
        </p:blipFill>
        <p:spPr bwMode="auto">
          <a:xfrm rot="20686626">
            <a:off x="4651370" y="3847470"/>
            <a:ext cx="4104922" cy="276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4A80-5703-4A43-8C1C-5FE364FD8BB5}" type="datetime1">
              <a:rPr lang="ru-RU" smtClean="0"/>
              <a:t>15.04.2020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Компьютерный клуб «КОД»</a:t>
            </a:r>
            <a:br>
              <a:rPr lang="ru-RU" dirty="0" smtClean="0"/>
            </a:br>
            <a:r>
              <a:rPr lang="ru-RU" dirty="0" smtClean="0"/>
              <a:t>Решение логических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96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71480"/>
            <a:ext cx="8286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Century Schoolbook" pitchFamily="18" charset="0"/>
              </a:rPr>
              <a:t>Задача </a:t>
            </a:r>
            <a:r>
              <a:rPr lang="ru-RU" sz="2800" b="1" dirty="0" smtClean="0">
                <a:solidFill>
                  <a:srgbClr val="002060"/>
                </a:solidFill>
                <a:latin typeface="Century Schoolbook" pitchFamily="18" charset="0"/>
              </a:rPr>
              <a:t>№8: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Book Antiqua" pitchFamily="18" charset="0"/>
              </a:rPr>
              <a:t>Андрей, Боря, Витя и Дима решили покататься на карусели. На ней было 4 сиденья с изображением льва, слона, тигра и медведя. Ребята заспорили, кому где сидеть, поэтому решили перепробовать все способы. Сколько раз нужно в таком случае прокатиться на карусели? </a:t>
            </a:r>
          </a:p>
          <a:p>
            <a:endParaRPr lang="ru-RU" sz="2800" dirty="0" smtClean="0"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4000504"/>
            <a:ext cx="821537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Book Antiqua" pitchFamily="18" charset="0"/>
              </a:rPr>
              <a:t>Решение: </a:t>
            </a:r>
            <a:r>
              <a:rPr lang="ru-RU" sz="2800" dirty="0" smtClean="0">
                <a:latin typeface="Book Antiqua" pitchFamily="18" charset="0"/>
              </a:rPr>
              <a:t>Здесь речь идет о числе перестановок, т.е. о размещении 4 мальчиков по 4 местам разными способами: 4! = 24</a:t>
            </a:r>
          </a:p>
          <a:p>
            <a:endParaRPr lang="ru-RU" sz="20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7EB51-0B43-4256-9C36-029CC3AE58D0}" type="datetime1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5350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64704"/>
            <a:ext cx="828680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Задача №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8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 из </a:t>
            </a:r>
            <a:r>
              <a:rPr lang="ru-RU" sz="20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демо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-версии ЕГЭ по информатике 2018): </a:t>
            </a:r>
            <a: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ru-RU" sz="2800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ru-RU" sz="2400" dirty="0" smtClean="0"/>
              <a:t>Все </a:t>
            </a:r>
            <a:r>
              <a:rPr lang="ru-RU" sz="2400" dirty="0"/>
              <a:t>4-буквенные слова, составленные из букв Д, Е, К, О, Р, </a:t>
            </a:r>
            <a:r>
              <a:rPr lang="ru-RU" sz="2400" dirty="0" smtClean="0"/>
              <a:t>записаны в </a:t>
            </a:r>
            <a:r>
              <a:rPr lang="ru-RU" sz="2400" dirty="0"/>
              <a:t>алфавитном порядке и пронумерованы, начиная с </a:t>
            </a:r>
            <a:r>
              <a:rPr lang="ru-RU" sz="2400" dirty="0" smtClean="0"/>
              <a:t>1.Ниже </a:t>
            </a:r>
            <a:r>
              <a:rPr lang="ru-RU" sz="2400" dirty="0"/>
              <a:t>приведено начало списка.</a:t>
            </a:r>
          </a:p>
          <a:p>
            <a:r>
              <a:rPr lang="ru-RU" sz="2400" dirty="0"/>
              <a:t>1. ДДДД</a:t>
            </a:r>
          </a:p>
          <a:p>
            <a:r>
              <a:rPr lang="ru-RU" sz="2400" dirty="0"/>
              <a:t>2. ДДДЕ</a:t>
            </a:r>
          </a:p>
          <a:p>
            <a:r>
              <a:rPr lang="ru-RU" sz="2400" dirty="0"/>
              <a:t>3. ДДДК</a:t>
            </a:r>
          </a:p>
          <a:p>
            <a:r>
              <a:rPr lang="ru-RU" sz="2400" dirty="0"/>
              <a:t>4. ДДДО</a:t>
            </a:r>
          </a:p>
          <a:p>
            <a:r>
              <a:rPr lang="ru-RU" sz="2400" dirty="0"/>
              <a:t>5. ДДДР</a:t>
            </a:r>
          </a:p>
          <a:p>
            <a:r>
              <a:rPr lang="ru-RU" sz="2400" dirty="0"/>
              <a:t>6. ДДЕД</a:t>
            </a:r>
          </a:p>
          <a:p>
            <a:r>
              <a:rPr lang="ru-RU" sz="2400" dirty="0"/>
              <a:t>…</a:t>
            </a:r>
          </a:p>
          <a:p>
            <a:r>
              <a:rPr lang="ru-RU" sz="2400" dirty="0"/>
              <a:t>Под каким номером в списке идёт первое слово, которое </a:t>
            </a:r>
            <a:r>
              <a:rPr lang="ru-RU" sz="2400" dirty="0" smtClean="0"/>
              <a:t>начинается с </a:t>
            </a:r>
            <a:r>
              <a:rPr lang="ru-RU" sz="2400" dirty="0"/>
              <a:t>буквы </a:t>
            </a:r>
            <a:r>
              <a:rPr lang="en-US" sz="2400" dirty="0"/>
              <a:t>K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24A-47EC-4D2D-8F54-02858DCBDCD3}" type="datetime1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0203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836712"/>
            <a:ext cx="82153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ook Antiqua" pitchFamily="18" charset="0"/>
              </a:rPr>
              <a:t>Решение: </a:t>
            </a:r>
          </a:p>
          <a:p>
            <a:r>
              <a:rPr lang="ru-RU" sz="2800" dirty="0" smtClean="0">
                <a:latin typeface="Book Antiqua" pitchFamily="18" charset="0"/>
              </a:rPr>
              <a:t>Составим дерево вариантов. </a:t>
            </a:r>
          </a:p>
          <a:p>
            <a:r>
              <a:rPr lang="ru-RU" sz="2800" dirty="0" smtClean="0">
                <a:latin typeface="Book Antiqua" pitchFamily="18" charset="0"/>
              </a:rPr>
              <a:t>Количество комбинаций найдем умножением</a:t>
            </a:r>
          </a:p>
          <a:p>
            <a:r>
              <a:rPr lang="ru-RU" sz="2800" dirty="0" smtClean="0">
                <a:latin typeface="Book Antiqua" pitchFamily="18" charset="0"/>
              </a:rPr>
              <a:t>5•5•5•5=625. </a:t>
            </a:r>
          </a:p>
          <a:p>
            <a:r>
              <a:rPr lang="ru-RU" sz="2800" dirty="0" smtClean="0">
                <a:latin typeface="Book Antiqua" pitchFamily="18" charset="0"/>
              </a:rPr>
              <a:t>На каждую букву получается 125 вариантов.</a:t>
            </a:r>
          </a:p>
          <a:p>
            <a:r>
              <a:rPr lang="ru-RU" sz="2800" dirty="0" smtClean="0">
                <a:latin typeface="Book Antiqua" pitchFamily="18" charset="0"/>
              </a:rPr>
              <a:t>Следовательно слова, которые начинаются на К начинаются после 125 слов, начинающихся с буквы Д и 125 слов, начинающихся с буквы Е.</a:t>
            </a:r>
          </a:p>
          <a:p>
            <a:endParaRPr lang="ru-RU" sz="2800" dirty="0" smtClean="0">
              <a:latin typeface="Book Antiqua" pitchFamily="18" charset="0"/>
            </a:endParaRPr>
          </a:p>
          <a:p>
            <a:r>
              <a:rPr lang="ru-RU" sz="2800" dirty="0" smtClean="0">
                <a:solidFill>
                  <a:srgbClr val="0070C0"/>
                </a:solidFill>
                <a:latin typeface="Book Antiqua" pitchFamily="18" charset="0"/>
              </a:rPr>
              <a:t>Ответ: Под номером 251.</a:t>
            </a:r>
            <a:endParaRPr lang="ru-RU" sz="20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24A-47EC-4D2D-8F54-02858DCBDCD3}" type="datetime1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2043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B8F0-A2D9-4763-8403-B532BF3F4B46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4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67" y="1700808"/>
            <a:ext cx="85011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Century Schoolbook" pitchFamily="18" charset="0"/>
              </a:rPr>
              <a:t>1.Сколько двузначных чисел можно составить, используя цифры 1, 4 и 7?</a:t>
            </a:r>
          </a:p>
          <a:p>
            <a:r>
              <a:rPr lang="ru-RU" sz="3200" dirty="0" smtClean="0">
                <a:latin typeface="Century Schoolbook" pitchFamily="18" charset="0"/>
              </a:rPr>
              <a:t>Нарисуйте дерево выбора на альбомном листе.</a:t>
            </a:r>
          </a:p>
          <a:p>
            <a:r>
              <a:rPr lang="ru-RU" sz="3200" dirty="0" smtClean="0">
                <a:latin typeface="Century Schoolbook" pitchFamily="18" charset="0"/>
              </a:rPr>
              <a:t>2.Составьте комбинаторную задачу, которая решается с помощью правила умножения. Сделайте к ней рисунок.</a:t>
            </a:r>
            <a:endParaRPr lang="ru-RU" sz="3200" dirty="0">
              <a:latin typeface="Century Schoolbook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5660-F02F-4401-8350-2C88E905C7B2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2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829699">
            <a:off x="180311" y="1621311"/>
            <a:ext cx="800105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FF9966"/>
                </a:solidFill>
                <a:latin typeface="Comic Sans MS" panose="030F0702030302020204" pitchFamily="66" charset="0"/>
              </a:rPr>
              <a:t> До новых встреч с комбинаторными задачами</a:t>
            </a:r>
            <a:endParaRPr lang="ru-RU" sz="5400" b="1" dirty="0">
              <a:ln w="11430"/>
              <a:solidFill>
                <a:srgbClr val="FF9966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7" descr="CRCTR6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500438"/>
            <a:ext cx="224490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26ABD-8C6A-4930-A2E1-72F8DD15F1B8}" type="datetime1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50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Сколько существует двузначных чисел, в записи которых все цифры нечетные?</a:t>
            </a:r>
          </a:p>
          <a:p>
            <a:pPr marL="0" indent="0">
              <a:buNone/>
            </a:pPr>
            <a:r>
              <a:rPr lang="ru-RU" dirty="0"/>
              <a:t>2. Сколько существует двузначных чисел, которые записываются различными нечетными цифрами?</a:t>
            </a:r>
          </a:p>
          <a:p>
            <a:pPr marL="0" indent="0">
              <a:buNone/>
            </a:pPr>
            <a:r>
              <a:rPr lang="ru-RU" dirty="0"/>
              <a:t>3. Сколько существует трехзначных чисел, в записи которых все цифры четные?</a:t>
            </a:r>
          </a:p>
          <a:p>
            <a:pPr marL="0" indent="0">
              <a:buNone/>
            </a:pPr>
            <a:r>
              <a:rPr lang="ru-RU" dirty="0"/>
              <a:t>4. Сколько существует трехзначных чисел, которые записываются различными четными цифрами?</a:t>
            </a:r>
          </a:p>
          <a:p>
            <a:pPr marL="0" indent="0">
              <a:buNone/>
            </a:pPr>
            <a:r>
              <a:rPr lang="ru-RU" dirty="0"/>
              <a:t>5.Семье, состоящей из бабушки, папы, мамы, дочери и сына, подарили 5 разных чашек. Сколькими способами можно разделить чашки между членами семьи?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C667A-76FC-4C72-BAF6-38E15A8B1D9B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95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39906" y="818668"/>
            <a:ext cx="64453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/>
                </a:solidFill>
                <a:latin typeface="Century Schoolbook" pitchFamily="18" charset="0"/>
              </a:rPr>
              <a:t>Комбинаторика – раздел математики, в котором изучаются вопросы о том, сколько различных комбинаций, подчинённых тем или иным условиям, можно составить.</a:t>
            </a:r>
            <a:endParaRPr lang="ru-RU" sz="2800" b="1" dirty="0">
              <a:solidFill>
                <a:schemeClr val="accent6"/>
              </a:solidFill>
              <a:latin typeface="Century Schoolbook" pitchFamily="18" charset="0"/>
            </a:endParaRPr>
          </a:p>
        </p:txBody>
      </p:sp>
      <p:pic>
        <p:nvPicPr>
          <p:cNvPr id="6" name="Picture 5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14282" y="821393"/>
            <a:ext cx="2341494" cy="2464731"/>
          </a:xfrm>
          <a:prstGeom prst="rect">
            <a:avLst/>
          </a:prstGeom>
          <a:noFill/>
          <a:ln/>
        </p:spPr>
      </p:pic>
      <p:pic>
        <p:nvPicPr>
          <p:cNvPr id="1026" name="Picture 2" descr="http://festival.1september.ru/articles/537863/img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2" b="34492"/>
          <a:stretch/>
        </p:blipFill>
        <p:spPr bwMode="auto">
          <a:xfrm>
            <a:off x="2539905" y="3938118"/>
            <a:ext cx="6237741" cy="2659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E65E-E4F3-4B13-8C23-DBD680486324}" type="datetime1">
              <a:rPr lang="ru-RU" smtClean="0"/>
              <a:t>15.04.2020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93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1608" y="636388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Задача №1</a:t>
            </a:r>
            <a:r>
              <a:rPr lang="ru-RU" dirty="0" smtClean="0">
                <a:latin typeface="Century Schoolbook" pitchFamily="18" charset="0"/>
              </a:rPr>
              <a:t> </a:t>
            </a:r>
            <a:r>
              <a:rPr lang="ru-RU" sz="2400" dirty="0" smtClean="0">
                <a:latin typeface="Century Schoolbook" pitchFamily="18" charset="0"/>
              </a:rPr>
              <a:t>:  Запишите все трёхзначные числа, для записи которых употребляются только цифры 1 и 2.</a:t>
            </a:r>
            <a:endParaRPr lang="ru-RU" sz="2400" dirty="0">
              <a:latin typeface="Century Schoolboo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5922" y="1659426"/>
            <a:ext cx="8072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entury Schoolbook" pitchFamily="18" charset="0"/>
              </a:rPr>
              <a:t>Решение: </a:t>
            </a:r>
          </a:p>
          <a:p>
            <a:pPr algn="ctr"/>
            <a:endParaRPr lang="ru-RU" sz="2000" dirty="0" smtClean="0">
              <a:latin typeface="Century Schoolboo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388" y="193360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1714480" y="2428868"/>
            <a:ext cx="928694" cy="857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 flipV="1">
            <a:off x="5643570" y="2428868"/>
            <a:ext cx="862018" cy="8572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928662" y="3714752"/>
            <a:ext cx="714380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2928926" y="2428868"/>
            <a:ext cx="785818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643702" y="2428868"/>
            <a:ext cx="1000132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71604" y="328612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5500694" y="3286124"/>
            <a:ext cx="419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71868" y="328612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7643834" y="321468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>
            <a:off x="7143768" y="3714752"/>
            <a:ext cx="642942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036083" y="3821909"/>
            <a:ext cx="714380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4929190" y="3786190"/>
            <a:ext cx="785818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7822429" y="3750471"/>
            <a:ext cx="714380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6200000" flipH="1">
            <a:off x="5715008" y="3786190"/>
            <a:ext cx="785818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3786182" y="3786190"/>
            <a:ext cx="642942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H="1">
            <a:off x="1750199" y="3821909"/>
            <a:ext cx="714380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857752" y="457200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3071802" y="450057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7000892" y="442913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714348" y="450057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8429652" y="442913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6143636" y="450057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4143372" y="442913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2143108" y="442913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214282" y="5500702"/>
            <a:ext cx="878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Ответ:   111,112,121,122,211,212,221,222 – восемь чисел.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57158" y="6000768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 Schoolbook" pitchFamily="18" charset="0"/>
              </a:rPr>
              <a:t>Такой метод решения комбинаторных задач называется </a:t>
            </a:r>
            <a:r>
              <a:rPr lang="ru-RU" sz="2000" b="1" i="1" u="sng" dirty="0" smtClean="0">
                <a:solidFill>
                  <a:srgbClr val="0070C0"/>
                </a:solidFill>
                <a:latin typeface="Century Schoolbook" pitchFamily="18" charset="0"/>
              </a:rPr>
              <a:t>деревом выбора </a:t>
            </a:r>
            <a:r>
              <a:rPr lang="ru-RU" sz="2000" b="1" dirty="0" smtClean="0">
                <a:latin typeface="Century Schoolbook" pitchFamily="18" charset="0"/>
              </a:rPr>
              <a:t>(дерево возможных вариантов)</a:t>
            </a:r>
            <a:endParaRPr lang="ru-RU" sz="2000" b="1" dirty="0">
              <a:latin typeface="Century Schoolbook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43969" y="195859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4D05-E8AA-4038-8FCB-39B41ADA48B4}" type="datetime1">
              <a:rPr lang="ru-RU" smtClean="0"/>
              <a:t>15.04.2020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06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000"/>
                            </p:stCondLst>
                            <p:childTnLst>
                              <p:par>
                                <p:cTn id="1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"/>
                            </p:stCondLst>
                            <p:childTnLst>
                              <p:par>
                                <p:cTn id="1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000"/>
                            </p:stCondLst>
                            <p:childTnLst>
                              <p:par>
                                <p:cTn id="1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8000"/>
                            </p:stCondLst>
                            <p:childTnLst>
                              <p:par>
                                <p:cTn id="1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6" grpId="0"/>
      <p:bldP spid="17" grpId="0"/>
      <p:bldP spid="18" grpId="0"/>
      <p:bldP spid="19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67" grpId="0"/>
      <p:bldP spid="68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908720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Задача №2</a:t>
            </a:r>
            <a:r>
              <a:rPr lang="ru-RU" dirty="0" smtClean="0"/>
              <a:t> </a:t>
            </a:r>
            <a:r>
              <a:rPr lang="ru-RU" sz="2400" dirty="0" smtClean="0">
                <a:latin typeface="Century Schoolbook" pitchFamily="18" charset="0"/>
              </a:rPr>
              <a:t>: Запишите все трёхзначные числа, для записи которых употребляются только цифры 0,7.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0067" y="2041697"/>
            <a:ext cx="19645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entury Schoolbook" pitchFamily="18" charset="0"/>
              </a:rPr>
              <a:t>Решение:</a:t>
            </a: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714744" y="200024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entury Schoolbook" pitchFamily="18" charset="0"/>
              </a:rPr>
              <a:t>7</a:t>
            </a:r>
            <a:endParaRPr lang="ru-RU" sz="2800" dirty="0">
              <a:latin typeface="Century Schoolbook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643174" y="2500306"/>
            <a:ext cx="1071570" cy="71438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endCxn id="10" idx="0"/>
          </p:cNvCxnSpPr>
          <p:nvPr/>
        </p:nvCxnSpPr>
        <p:spPr>
          <a:xfrm>
            <a:off x="4071934" y="2500306"/>
            <a:ext cx="928694" cy="85725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5984" y="328612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entury Schoolbook" pitchFamily="18" charset="0"/>
              </a:rPr>
              <a:t>7</a:t>
            </a:r>
            <a:endParaRPr lang="ru-RU" sz="2800" dirty="0">
              <a:latin typeface="Century Schoolbook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6314" y="335756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entury Schoolbook" pitchFamily="18" charset="0"/>
              </a:rPr>
              <a:t>0</a:t>
            </a:r>
            <a:endParaRPr lang="ru-RU" sz="2800" dirty="0">
              <a:latin typeface="Century Schoolbook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1214414" y="3857628"/>
            <a:ext cx="1071570" cy="85725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143372" y="3857628"/>
            <a:ext cx="857256" cy="85725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2428860" y="3929066"/>
            <a:ext cx="928694" cy="78581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5143504" y="3857628"/>
            <a:ext cx="857256" cy="85725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28662" y="485776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entury Schoolbook" pitchFamily="18" charset="0"/>
              </a:rPr>
              <a:t>7</a:t>
            </a:r>
            <a:endParaRPr lang="ru-RU" sz="2800" dirty="0">
              <a:latin typeface="Century Schoolbook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29058" y="478632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entury Schoolbook" pitchFamily="18" charset="0"/>
              </a:rPr>
              <a:t>7</a:t>
            </a:r>
            <a:endParaRPr lang="ru-RU" sz="2800" dirty="0">
              <a:latin typeface="Century Schoolbook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71802" y="478632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entury Schoolbook" pitchFamily="18" charset="0"/>
              </a:rPr>
              <a:t>0</a:t>
            </a:r>
            <a:endParaRPr lang="ru-RU" sz="2800" dirty="0">
              <a:latin typeface="Century Schoolbook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29322" y="471488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entury Schoolbook" pitchFamily="18" charset="0"/>
              </a:rPr>
              <a:t>0</a:t>
            </a:r>
            <a:endParaRPr lang="ru-RU" sz="2800" dirty="0">
              <a:latin typeface="Century Schoolbook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2910" y="5786454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entury Schoolbook" pitchFamily="18" charset="0"/>
              </a:rPr>
              <a:t>Ответ: </a:t>
            </a:r>
            <a:r>
              <a:rPr lang="ru-RU" sz="2800" dirty="0" smtClean="0">
                <a:latin typeface="Century Schoolbook" pitchFamily="18" charset="0"/>
              </a:rPr>
              <a:t>777,770,707,700 – 4 числа.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1E7C-C008-4B62-ADD1-1C8D8EA76782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18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753" y="768288"/>
            <a:ext cx="85011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Задача №3</a:t>
            </a:r>
            <a:r>
              <a:rPr lang="ru-RU" dirty="0" smtClean="0"/>
              <a:t>: </a:t>
            </a:r>
            <a:r>
              <a:rPr lang="ru-RU" sz="2400" dirty="0" smtClean="0">
                <a:latin typeface="Century Schoolbook" pitchFamily="18" charset="0"/>
              </a:rPr>
              <a:t>Запишите все трёхзначные числа, для записи которых используются цифры  5 и 7</a:t>
            </a:r>
            <a:r>
              <a:rPr lang="ru-RU" dirty="0" smtClean="0"/>
              <a:t>.</a:t>
            </a:r>
          </a:p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3" name="Picture 17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428736"/>
            <a:ext cx="839777" cy="778464"/>
          </a:xfrm>
          <a:prstGeom prst="rect">
            <a:avLst/>
          </a:prstGeom>
          <a:noFill/>
        </p:spPr>
      </p:pic>
      <p:pic>
        <p:nvPicPr>
          <p:cNvPr id="4" name="Picture 19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1" y="1785927"/>
            <a:ext cx="714379" cy="62565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5" y="1645451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entury Schoolbook" pitchFamily="18" charset="0"/>
              </a:rPr>
              <a:t>Решение:</a:t>
            </a:r>
            <a:endParaRPr lang="ru-RU" sz="2400" dirty="0">
              <a:latin typeface="Century Schoolbook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250133" y="2178835"/>
            <a:ext cx="785818" cy="7143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2393141" y="3679033"/>
            <a:ext cx="857256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107125" y="3893347"/>
            <a:ext cx="928694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31" idx="0"/>
          </p:cNvCxnSpPr>
          <p:nvPr/>
        </p:nvCxnSpPr>
        <p:spPr>
          <a:xfrm rot="5400000">
            <a:off x="4139003" y="4067573"/>
            <a:ext cx="1000132" cy="4373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6465107" y="4036223"/>
            <a:ext cx="928694" cy="4286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28" idx="0"/>
          </p:cNvCxnSpPr>
          <p:nvPr/>
        </p:nvCxnSpPr>
        <p:spPr>
          <a:xfrm rot="5400000">
            <a:off x="4889102" y="2531656"/>
            <a:ext cx="642942" cy="43736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2464579" y="2250273"/>
            <a:ext cx="642942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929322" y="2357430"/>
            <a:ext cx="1071570" cy="7858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33" idx="2"/>
          </p:cNvCxnSpPr>
          <p:nvPr/>
        </p:nvCxnSpPr>
        <p:spPr>
          <a:xfrm rot="16200000" flipH="1">
            <a:off x="3134596" y="3706108"/>
            <a:ext cx="803106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1071538" y="3857628"/>
            <a:ext cx="857256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8" idx="2"/>
          </p:cNvCxnSpPr>
          <p:nvPr/>
        </p:nvCxnSpPr>
        <p:spPr>
          <a:xfrm rot="16200000" flipH="1">
            <a:off x="4813986" y="4028176"/>
            <a:ext cx="864610" cy="50880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6200000" flipH="1">
            <a:off x="7393801" y="3893347"/>
            <a:ext cx="642942" cy="5715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7" name="Picture 17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928934"/>
            <a:ext cx="839777" cy="778464"/>
          </a:xfrm>
          <a:prstGeom prst="rect">
            <a:avLst/>
          </a:prstGeom>
          <a:noFill/>
        </p:spPr>
      </p:pic>
      <p:pic>
        <p:nvPicPr>
          <p:cNvPr id="28" name="Picture 17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071810"/>
            <a:ext cx="839777" cy="778464"/>
          </a:xfrm>
          <a:prstGeom prst="rect">
            <a:avLst/>
          </a:prstGeom>
          <a:noFill/>
        </p:spPr>
      </p:pic>
      <p:pic>
        <p:nvPicPr>
          <p:cNvPr id="29" name="Picture 17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3446"/>
            <a:ext cx="839777" cy="778464"/>
          </a:xfrm>
          <a:prstGeom prst="rect">
            <a:avLst/>
          </a:prstGeom>
          <a:noFill/>
        </p:spPr>
      </p:pic>
      <p:pic>
        <p:nvPicPr>
          <p:cNvPr id="30" name="Picture 17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4357694"/>
            <a:ext cx="839777" cy="778464"/>
          </a:xfrm>
          <a:prstGeom prst="rect">
            <a:avLst/>
          </a:prstGeom>
          <a:noFill/>
        </p:spPr>
      </p:pic>
      <p:pic>
        <p:nvPicPr>
          <p:cNvPr id="31" name="Picture 17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786322"/>
            <a:ext cx="839777" cy="778464"/>
          </a:xfrm>
          <a:prstGeom prst="rect">
            <a:avLst/>
          </a:prstGeom>
          <a:noFill/>
        </p:spPr>
      </p:pic>
      <p:pic>
        <p:nvPicPr>
          <p:cNvPr id="32" name="Picture 17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643446"/>
            <a:ext cx="839777" cy="778464"/>
          </a:xfrm>
          <a:prstGeom prst="rect">
            <a:avLst/>
          </a:prstGeom>
          <a:noFill/>
        </p:spPr>
      </p:pic>
      <p:pic>
        <p:nvPicPr>
          <p:cNvPr id="33" name="Picture 19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2928934"/>
            <a:ext cx="714379" cy="625654"/>
          </a:xfrm>
          <a:prstGeom prst="rect">
            <a:avLst/>
          </a:prstGeom>
          <a:noFill/>
        </p:spPr>
      </p:pic>
      <p:pic>
        <p:nvPicPr>
          <p:cNvPr id="34" name="Picture 19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3214686"/>
            <a:ext cx="714379" cy="625654"/>
          </a:xfrm>
          <a:prstGeom prst="rect">
            <a:avLst/>
          </a:prstGeom>
          <a:noFill/>
        </p:spPr>
      </p:pic>
      <p:pic>
        <p:nvPicPr>
          <p:cNvPr id="35" name="Picture 19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4572008"/>
            <a:ext cx="714379" cy="625654"/>
          </a:xfrm>
          <a:prstGeom prst="rect">
            <a:avLst/>
          </a:prstGeom>
          <a:noFill/>
        </p:spPr>
      </p:pic>
      <p:pic>
        <p:nvPicPr>
          <p:cNvPr id="36" name="Picture 19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357694"/>
            <a:ext cx="714379" cy="625654"/>
          </a:xfrm>
          <a:prstGeom prst="rect">
            <a:avLst/>
          </a:prstGeom>
          <a:noFill/>
        </p:spPr>
      </p:pic>
      <p:pic>
        <p:nvPicPr>
          <p:cNvPr id="37" name="Picture 19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714884"/>
            <a:ext cx="714379" cy="625654"/>
          </a:xfrm>
          <a:prstGeom prst="rect">
            <a:avLst/>
          </a:prstGeom>
          <a:noFill/>
        </p:spPr>
      </p:pic>
      <p:pic>
        <p:nvPicPr>
          <p:cNvPr id="38" name="Picture 19" descr="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4572008"/>
            <a:ext cx="714379" cy="625654"/>
          </a:xfrm>
          <a:prstGeom prst="rect">
            <a:avLst/>
          </a:prstGeom>
          <a:noFill/>
        </p:spPr>
      </p:pic>
      <p:sp>
        <p:nvSpPr>
          <p:cNvPr id="56" name="TextBox 55"/>
          <p:cNvSpPr txBox="1"/>
          <p:nvPr/>
        </p:nvSpPr>
        <p:spPr>
          <a:xfrm>
            <a:off x="785786" y="6000768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entury Schoolbook" pitchFamily="18" charset="0"/>
              </a:rPr>
              <a:t>Ответ: </a:t>
            </a:r>
            <a:r>
              <a:rPr lang="ru-RU" sz="2400" dirty="0" smtClean="0">
                <a:latin typeface="Century Schoolbook" pitchFamily="18" charset="0"/>
              </a:rPr>
              <a:t>555,557,575,577,755,757,775,777</a:t>
            </a:r>
            <a:endParaRPr lang="ru-RU" sz="2400" dirty="0">
              <a:latin typeface="Century Schoolbook" pitchFamily="18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72CE-D254-4DE1-9149-574D2E902F35}" type="datetime1">
              <a:rPr lang="ru-RU" smtClean="0"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37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01" y="764704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Задача №4</a:t>
            </a:r>
            <a:r>
              <a:rPr lang="ru-RU" sz="2400" dirty="0" smtClean="0">
                <a:latin typeface="Century Schoolbook" pitchFamily="18" charset="0"/>
              </a:rPr>
              <a:t>: В правление фирмы входят 5 человек. Из своего состава правления должно выбрать президента и вице-президента. Сколькими способами это можно сделать?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0430" y="2198035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entury Schoolbook" pitchFamily="18" charset="0"/>
              </a:rPr>
              <a:t>Решение: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844" y="257174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 Schoolbook" pitchFamily="18" charset="0"/>
              </a:rPr>
              <a:t>Президент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14678" y="2500306"/>
            <a:ext cx="2143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Century Schoolbook" pitchFamily="18" charset="0"/>
              </a:rPr>
              <a:t>1                    </a:t>
            </a:r>
          </a:p>
          <a:p>
            <a:endParaRPr lang="ru-RU" sz="2800" b="1" dirty="0" smtClean="0">
              <a:latin typeface="Century Schoolbook" pitchFamily="18" charset="0"/>
            </a:endParaRPr>
          </a:p>
          <a:p>
            <a:pPr marL="342900" indent="-342900"/>
            <a:endParaRPr lang="ru-RU" dirty="0" smtClean="0"/>
          </a:p>
          <a:p>
            <a:pPr marL="342900" indent="-342900">
              <a:buAutoNum type="arabicPlain" startAt="4"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314324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 Schoolbook" pitchFamily="18" charset="0"/>
              </a:rPr>
              <a:t>Вице – президент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14612" y="307181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Century Schoolbook" pitchFamily="18" charset="0"/>
              </a:rPr>
              <a:t>2 3 4 5 </a:t>
            </a:r>
            <a:endParaRPr lang="ru-RU" sz="2000" dirty="0">
              <a:solidFill>
                <a:srgbClr val="0070C0"/>
              </a:solidFill>
              <a:latin typeface="Century Schoolbook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124" y="250030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 Schoolbook" pitchFamily="18" charset="0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82" y="371475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Century Schoolbook" pitchFamily="18" charset="0"/>
              </a:rPr>
              <a:t>1 3 4 5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00694" y="242886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 Schoolbook" pitchFamily="18" charset="0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29256" y="3143248"/>
            <a:ext cx="100013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Century Schoolbook" pitchFamily="18" charset="0"/>
              </a:rPr>
              <a:t>1 2 4 5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15140" y="250030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 Schoolbook" pitchFamily="18" charset="0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72396" y="321468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Century Schoolbook" pitchFamily="18" charset="0"/>
              </a:rPr>
              <a:t>1 2 3 4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5272" y="257174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 Schoolbook" pitchFamily="18" charset="0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72198" y="371475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Century Schoolbook" pitchFamily="18" charset="0"/>
              </a:rPr>
              <a:t>1 2 3 5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 flipV="1">
            <a:off x="3000364" y="2928934"/>
            <a:ext cx="357190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3250397" y="3036091"/>
            <a:ext cx="142876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3357554" y="3000372"/>
            <a:ext cx="214314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3464711" y="2893215"/>
            <a:ext cx="285752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6200000" flipH="1">
            <a:off x="4250529" y="3250405"/>
            <a:ext cx="785818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4143372" y="3357562"/>
            <a:ext cx="85725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4036215" y="3250405"/>
            <a:ext cx="857256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964777" y="3107529"/>
            <a:ext cx="714380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5750727" y="2821777"/>
            <a:ext cx="428628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5715008" y="2928934"/>
            <a:ext cx="357190" cy="2143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5572132" y="2964652"/>
            <a:ext cx="357190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5429256" y="2928934"/>
            <a:ext cx="428628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3" idx="2"/>
          </p:cNvCxnSpPr>
          <p:nvPr/>
        </p:nvCxnSpPr>
        <p:spPr>
          <a:xfrm rot="16200000" flipH="1">
            <a:off x="6583841" y="3297701"/>
            <a:ext cx="691226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3" idx="2"/>
          </p:cNvCxnSpPr>
          <p:nvPr/>
        </p:nvCxnSpPr>
        <p:spPr>
          <a:xfrm rot="5400000">
            <a:off x="6440965" y="3369139"/>
            <a:ext cx="762664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3" idx="2"/>
          </p:cNvCxnSpPr>
          <p:nvPr/>
        </p:nvCxnSpPr>
        <p:spPr>
          <a:xfrm rot="5400000">
            <a:off x="6369527" y="3226263"/>
            <a:ext cx="691226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3" idx="2"/>
          </p:cNvCxnSpPr>
          <p:nvPr/>
        </p:nvCxnSpPr>
        <p:spPr>
          <a:xfrm rot="5400000">
            <a:off x="6226651" y="3154825"/>
            <a:ext cx="762664" cy="500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6200000" flipH="1">
            <a:off x="8001024" y="2928934"/>
            <a:ext cx="357190" cy="3571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6200000" flipH="1">
            <a:off x="7893868" y="2964655"/>
            <a:ext cx="285750" cy="21431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6200000" flipH="1">
            <a:off x="7751785" y="3108323"/>
            <a:ext cx="284958" cy="706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5400000">
            <a:off x="7572396" y="3071810"/>
            <a:ext cx="285752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42844" y="4143380"/>
            <a:ext cx="90011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 Schoolbook" pitchFamily="18" charset="0"/>
              </a:rPr>
              <a:t>Выбрать президента можно </a:t>
            </a:r>
            <a:r>
              <a:rPr lang="ru-RU" sz="2400" b="1" u="sng" dirty="0" smtClean="0">
                <a:latin typeface="Century Schoolbook" pitchFamily="18" charset="0"/>
              </a:rPr>
              <a:t>пятью</a:t>
            </a:r>
            <a:r>
              <a:rPr lang="ru-RU" sz="2400" dirty="0" smtClean="0">
                <a:latin typeface="Century Schoolbook" pitchFamily="18" charset="0"/>
              </a:rPr>
              <a:t> способами, а для каждого выбранного президента </a:t>
            </a:r>
            <a:r>
              <a:rPr lang="ru-RU" sz="2400" b="1" u="sng" dirty="0" smtClean="0">
                <a:latin typeface="Century Schoolbook" pitchFamily="18" charset="0"/>
              </a:rPr>
              <a:t>четырьмя</a:t>
            </a:r>
            <a:r>
              <a:rPr lang="ru-RU" sz="2400" dirty="0" smtClean="0">
                <a:latin typeface="Century Schoolbook" pitchFamily="18" charset="0"/>
              </a:rPr>
              <a:t> способами можно выбрать  вице-президента . Следовательно, общее число способов выбрать президента и вице-президента фирмы равно: 5*4=20.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28596" y="6000768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Century Schoolbook" pitchFamily="18" charset="0"/>
              </a:rPr>
              <a:t>Такой метод решения комбинаторных задач называется </a:t>
            </a:r>
            <a:r>
              <a:rPr lang="ru-RU" sz="2000" b="1" i="1" u="sng" dirty="0" smtClean="0">
                <a:solidFill>
                  <a:srgbClr val="0070C0"/>
                </a:solidFill>
                <a:latin typeface="Century Schoolbook" pitchFamily="18" charset="0"/>
              </a:rPr>
              <a:t>правилом умножения.</a:t>
            </a: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32330-0365-4A5F-A8B4-C13ED33FD24C}" type="datetime1">
              <a:rPr lang="ru-RU" smtClean="0"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94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500"/>
                            </p:stCondLst>
                            <p:childTnLst>
                              <p:par>
                                <p:cTn id="1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69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872" y="565385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entury Schoolbook" pitchFamily="18" charset="0"/>
              </a:rPr>
              <a:t>Задача №5:</a:t>
            </a:r>
            <a:r>
              <a:rPr lang="ru-RU" dirty="0" smtClean="0"/>
              <a:t> </a:t>
            </a:r>
            <a:r>
              <a:rPr lang="ru-RU" sz="2400" dirty="0" smtClean="0">
                <a:latin typeface="Century Schoolbook" pitchFamily="18" charset="0"/>
              </a:rPr>
              <a:t>В классе 15 мальчиков и 10 девочек. Сколькими способами можно выбрать двух дежурных(одну девочку и одного мальчика)?</a:t>
            </a:r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896862" y="694144"/>
            <a:ext cx="1178166" cy="1071570"/>
          </a:xfrm>
          <a:prstGeom prst="roundRect">
            <a:avLst/>
          </a:prstGeom>
          <a:noFill/>
          <a:ln/>
        </p:spPr>
      </p:pic>
      <p:pic>
        <p:nvPicPr>
          <p:cNvPr id="7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7508" y="2071485"/>
            <a:ext cx="876300" cy="1290637"/>
          </a:xfrm>
          <a:prstGeom prst="rect">
            <a:avLst/>
          </a:prstGeom>
          <a:noFill/>
        </p:spPr>
      </p:pic>
      <p:pic>
        <p:nvPicPr>
          <p:cNvPr id="8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67442" y="1928609"/>
            <a:ext cx="876300" cy="1290637"/>
          </a:xfrm>
          <a:prstGeom prst="rect">
            <a:avLst/>
          </a:prstGeom>
          <a:noFill/>
        </p:spPr>
      </p:pic>
      <p:pic>
        <p:nvPicPr>
          <p:cNvPr id="9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5938" y="1928609"/>
            <a:ext cx="876300" cy="1290637"/>
          </a:xfrm>
          <a:prstGeom prst="rect">
            <a:avLst/>
          </a:prstGeom>
          <a:noFill/>
        </p:spPr>
      </p:pic>
      <p:pic>
        <p:nvPicPr>
          <p:cNvPr id="10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67508" y="2714427"/>
            <a:ext cx="876300" cy="1290637"/>
          </a:xfrm>
          <a:prstGeom prst="rect">
            <a:avLst/>
          </a:prstGeom>
          <a:noFill/>
        </p:spPr>
      </p:pic>
      <p:pic>
        <p:nvPicPr>
          <p:cNvPr id="11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0318" y="2285799"/>
            <a:ext cx="876300" cy="1290637"/>
          </a:xfrm>
          <a:prstGeom prst="rect">
            <a:avLst/>
          </a:prstGeom>
          <a:noFill/>
        </p:spPr>
      </p:pic>
      <p:pic>
        <p:nvPicPr>
          <p:cNvPr id="12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8814" y="2214361"/>
            <a:ext cx="876300" cy="1290637"/>
          </a:xfrm>
          <a:prstGeom prst="rect">
            <a:avLst/>
          </a:prstGeom>
          <a:noFill/>
        </p:spPr>
      </p:pic>
      <p:pic>
        <p:nvPicPr>
          <p:cNvPr id="13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186" y="2214361"/>
            <a:ext cx="876300" cy="1290637"/>
          </a:xfrm>
          <a:prstGeom prst="rect">
            <a:avLst/>
          </a:prstGeom>
          <a:noFill/>
        </p:spPr>
      </p:pic>
      <p:pic>
        <p:nvPicPr>
          <p:cNvPr id="14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6004" y="2642989"/>
            <a:ext cx="876300" cy="1290637"/>
          </a:xfrm>
          <a:prstGeom prst="rect">
            <a:avLst/>
          </a:prstGeom>
          <a:noFill/>
        </p:spPr>
      </p:pic>
      <p:pic>
        <p:nvPicPr>
          <p:cNvPr id="17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872" y="2714427"/>
            <a:ext cx="876300" cy="1290637"/>
          </a:xfrm>
          <a:prstGeom prst="rect">
            <a:avLst/>
          </a:prstGeom>
          <a:noFill/>
        </p:spPr>
      </p:pic>
      <p:pic>
        <p:nvPicPr>
          <p:cNvPr id="18" name="Picture 21" descr="girl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5938" y="2714427"/>
            <a:ext cx="876300" cy="1290637"/>
          </a:xfrm>
          <a:prstGeom prst="rect">
            <a:avLst/>
          </a:prstGeom>
          <a:noFill/>
        </p:spPr>
      </p:pic>
      <p:pic>
        <p:nvPicPr>
          <p:cNvPr id="19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4900" y="1771106"/>
            <a:ext cx="873125" cy="1285875"/>
          </a:xfrm>
          <a:prstGeom prst="rect">
            <a:avLst/>
          </a:prstGeom>
          <a:noFill/>
        </p:spPr>
      </p:pic>
      <p:pic>
        <p:nvPicPr>
          <p:cNvPr id="20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6470" y="2056858"/>
            <a:ext cx="873125" cy="1285875"/>
          </a:xfrm>
          <a:prstGeom prst="rect">
            <a:avLst/>
          </a:prstGeom>
          <a:noFill/>
        </p:spPr>
      </p:pic>
      <p:pic>
        <p:nvPicPr>
          <p:cNvPr id="21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0718" y="2056858"/>
            <a:ext cx="873125" cy="1285875"/>
          </a:xfrm>
          <a:prstGeom prst="rect">
            <a:avLst/>
          </a:prstGeom>
          <a:noFill/>
        </p:spPr>
      </p:pic>
      <p:pic>
        <p:nvPicPr>
          <p:cNvPr id="22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94966" y="2842676"/>
            <a:ext cx="873125" cy="1285875"/>
          </a:xfrm>
          <a:prstGeom prst="rect">
            <a:avLst/>
          </a:prstGeom>
          <a:noFill/>
        </p:spPr>
      </p:pic>
      <p:pic>
        <p:nvPicPr>
          <p:cNvPr id="23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94966" y="1699668"/>
            <a:ext cx="873125" cy="1285875"/>
          </a:xfrm>
          <a:prstGeom prst="rect">
            <a:avLst/>
          </a:prstGeom>
          <a:noFill/>
        </p:spPr>
      </p:pic>
      <p:pic>
        <p:nvPicPr>
          <p:cNvPr id="24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3594" y="1699668"/>
            <a:ext cx="873125" cy="1285875"/>
          </a:xfrm>
          <a:prstGeom prst="rect">
            <a:avLst/>
          </a:prstGeom>
          <a:noFill/>
        </p:spPr>
      </p:pic>
      <p:pic>
        <p:nvPicPr>
          <p:cNvPr id="25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52222" y="1556792"/>
            <a:ext cx="873125" cy="1285875"/>
          </a:xfrm>
          <a:prstGeom prst="rect">
            <a:avLst/>
          </a:prstGeom>
          <a:noFill/>
        </p:spPr>
      </p:pic>
      <p:pic>
        <p:nvPicPr>
          <p:cNvPr id="26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52222" y="2842676"/>
            <a:ext cx="873125" cy="1285875"/>
          </a:xfrm>
          <a:prstGeom prst="rect">
            <a:avLst/>
          </a:prstGeom>
          <a:noFill/>
        </p:spPr>
      </p:pic>
      <p:pic>
        <p:nvPicPr>
          <p:cNvPr id="27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0916" y="2985552"/>
            <a:ext cx="873125" cy="1285875"/>
          </a:xfrm>
          <a:prstGeom prst="rect">
            <a:avLst/>
          </a:prstGeom>
          <a:noFill/>
        </p:spPr>
      </p:pic>
      <p:pic>
        <p:nvPicPr>
          <p:cNvPr id="28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09478" y="1699668"/>
            <a:ext cx="873125" cy="1285875"/>
          </a:xfrm>
          <a:prstGeom prst="rect">
            <a:avLst/>
          </a:prstGeom>
          <a:noFill/>
        </p:spPr>
      </p:pic>
      <p:pic>
        <p:nvPicPr>
          <p:cNvPr id="29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80850" y="1699668"/>
            <a:ext cx="873125" cy="1285875"/>
          </a:xfrm>
          <a:prstGeom prst="rect">
            <a:avLst/>
          </a:prstGeom>
          <a:noFill/>
        </p:spPr>
      </p:pic>
      <p:pic>
        <p:nvPicPr>
          <p:cNvPr id="30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52288" y="2485486"/>
            <a:ext cx="873125" cy="1285875"/>
          </a:xfrm>
          <a:prstGeom prst="rect">
            <a:avLst/>
          </a:prstGeom>
          <a:noFill/>
        </p:spPr>
      </p:pic>
      <p:pic>
        <p:nvPicPr>
          <p:cNvPr id="31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79395" y="2842676"/>
            <a:ext cx="873125" cy="1285875"/>
          </a:xfrm>
          <a:prstGeom prst="rect">
            <a:avLst/>
          </a:prstGeom>
          <a:noFill/>
        </p:spPr>
      </p:pic>
      <p:pic>
        <p:nvPicPr>
          <p:cNvPr id="32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23462" y="2842676"/>
            <a:ext cx="873125" cy="1285875"/>
          </a:xfrm>
          <a:prstGeom prst="rect">
            <a:avLst/>
          </a:prstGeom>
          <a:noFill/>
        </p:spPr>
      </p:pic>
      <p:pic>
        <p:nvPicPr>
          <p:cNvPr id="33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38106" y="2199734"/>
            <a:ext cx="873125" cy="1285875"/>
          </a:xfrm>
          <a:prstGeom prst="rect">
            <a:avLst/>
          </a:prstGeom>
          <a:noFill/>
        </p:spPr>
      </p:pic>
      <p:pic>
        <p:nvPicPr>
          <p:cNvPr id="34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95032" y="2842676"/>
            <a:ext cx="873125" cy="1285875"/>
          </a:xfrm>
          <a:prstGeom prst="rect">
            <a:avLst/>
          </a:prstGeom>
          <a:noFill/>
        </p:spPr>
      </p:pic>
      <p:pic>
        <p:nvPicPr>
          <p:cNvPr id="35" name="Picture 24" descr="boy4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80850" y="2914114"/>
            <a:ext cx="873125" cy="1285875"/>
          </a:xfrm>
          <a:prstGeom prst="rect">
            <a:avLst/>
          </a:prstGeom>
          <a:noFill/>
        </p:spPr>
      </p:pic>
      <p:sp>
        <p:nvSpPr>
          <p:cNvPr id="36" name="TextBox 35"/>
          <p:cNvSpPr txBox="1"/>
          <p:nvPr/>
        </p:nvSpPr>
        <p:spPr>
          <a:xfrm>
            <a:off x="214282" y="4000504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 Schoolbook" pitchFamily="18" charset="0"/>
              </a:rPr>
              <a:t>1. Сколькими способами можно выбрать на дежурство одну девочку?</a:t>
            </a:r>
            <a:endParaRPr lang="ru-RU" sz="2400" dirty="0">
              <a:latin typeface="Century Schoolbook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214678" y="3643314"/>
            <a:ext cx="15872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Century Schoolbook" pitchFamily="18" charset="0"/>
              </a:rPr>
              <a:t>Решение: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28992" y="4500570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entury Schoolbook" pitchFamily="18" charset="0"/>
              </a:rPr>
              <a:t>10</a:t>
            </a:r>
            <a:endParaRPr lang="ru-RU" b="1" dirty="0">
              <a:latin typeface="Century Schoolbook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14282" y="492919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 Schoolbook" pitchFamily="18" charset="0"/>
              </a:rPr>
              <a:t>2.Сколько вариантов выбора мальчика существует для каждой девочки?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71868" y="535782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entury Schoolbook" pitchFamily="18" charset="0"/>
              </a:rPr>
              <a:t>15</a:t>
            </a:r>
            <a:endParaRPr lang="ru-RU" b="1" dirty="0">
              <a:latin typeface="Century Schoolbook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14282" y="5715016"/>
            <a:ext cx="892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 Schoolbook" pitchFamily="18" charset="0"/>
              </a:rPr>
              <a:t>3.Сколько вариантов выбора двух дежурных существует?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57224" y="6143644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entury Schoolbook" pitchFamily="18" charset="0"/>
              </a:rPr>
              <a:t>10*15=150</a:t>
            </a:r>
            <a:endParaRPr lang="ru-RU" b="1" dirty="0">
              <a:latin typeface="Century Schoolbook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00364" y="6215082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entury Schoolbook" pitchFamily="18" charset="0"/>
              </a:rPr>
              <a:t>Ответ</a:t>
            </a:r>
            <a:r>
              <a:rPr lang="ru-RU" sz="2400" dirty="0" smtClean="0">
                <a:latin typeface="Century Schoolbook" pitchFamily="18" charset="0"/>
              </a:rPr>
              <a:t>:  150</a:t>
            </a:r>
            <a:endParaRPr lang="ru-RU" sz="2400" dirty="0">
              <a:latin typeface="Century Schoolbook" pitchFamily="18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F9FB7-2401-4452-BF5A-589159CFB92B}" type="datetime1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71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15347-08D3-4794-837D-A5BA1A2535E4}" type="datetime1">
              <a:rPr lang="ru-RU" smtClean="0"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pic>
        <p:nvPicPr>
          <p:cNvPr id="1026" name="Picture 2" descr="https://cf2.ppt-online.org/files2/slide/h/hOxAcsRIFoDCfNa6le7kBV5iWUZmrSyYuvJKng/slide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13" t="19097" r="7877" b="26779"/>
          <a:stretch/>
        </p:blipFill>
        <p:spPr bwMode="auto">
          <a:xfrm>
            <a:off x="467544" y="2174603"/>
            <a:ext cx="8369643" cy="39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88487" y="836712"/>
            <a:ext cx="83766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987425" algn="l"/>
              </a:tabLst>
            </a:pPr>
            <a:r>
              <a:rPr lang="ru-RU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Задача №</a:t>
            </a:r>
            <a:r>
              <a:rPr lang="en-US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6</a:t>
            </a:r>
            <a: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>
                <a:latin typeface="Book Antiqua" pitchFamily="18" charset="0"/>
              </a:rPr>
              <a:t>В турнире участвуют </a:t>
            </a:r>
            <a:r>
              <a:rPr lang="ru-RU" sz="2800" dirty="0" smtClean="0">
                <a:latin typeface="Book Antiqua" pitchFamily="18" charset="0"/>
              </a:rPr>
              <a:t>три </a:t>
            </a:r>
            <a:r>
              <a:rPr lang="ru-RU" sz="2800" dirty="0">
                <a:latin typeface="Book Antiqua" pitchFamily="18" charset="0"/>
              </a:rPr>
              <a:t>человека. Сколькими способами могут быть распределены места между ними?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6128766"/>
            <a:ext cx="33249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Book Antiqua" pitchFamily="18" charset="0"/>
              </a:rPr>
              <a:t>Ответ: </a:t>
            </a:r>
            <a:r>
              <a:rPr lang="ru-RU" sz="2800" b="1" dirty="0" smtClean="0">
                <a:solidFill>
                  <a:srgbClr val="FF0000"/>
                </a:solidFill>
                <a:latin typeface="Book Antiqua" pitchFamily="18" charset="0"/>
              </a:rPr>
              <a:t>6 способов.</a:t>
            </a:r>
            <a:endParaRPr lang="ru-RU" sz="2800" b="1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2174603"/>
            <a:ext cx="2520280" cy="39541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19872" y="2174603"/>
            <a:ext cx="2520280" cy="39541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44208" y="2204864"/>
            <a:ext cx="2520280" cy="39541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92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64704"/>
            <a:ext cx="8286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Задача №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7</a:t>
            </a:r>
            <a: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</a:t>
            </a: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smtClean="0">
                <a:latin typeface="Book Antiqua" pitchFamily="18" charset="0"/>
              </a:rPr>
              <a:t>В турнире участвуют четыре человека. Сколькими способами могут быть распределены места между ними?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2325860"/>
            <a:ext cx="81044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ook Antiqua" pitchFamily="18" charset="0"/>
              </a:rPr>
              <a:t>Решение: </a:t>
            </a:r>
          </a:p>
          <a:p>
            <a:r>
              <a:rPr lang="ru-RU" sz="2800" dirty="0" smtClean="0">
                <a:latin typeface="Book Antiqua" pitchFamily="18" charset="0"/>
              </a:rPr>
              <a:t>Первое место может занять любой из 4 участников. При этом второе место может занять любой из трёх оставшихся, третье – любой из двух оставшихся, а на четвёртом месте остаётся последний участник. Значит, места между участниками могут быть распределены следующим образом 4•3•2•1=24. </a:t>
            </a:r>
            <a:r>
              <a:rPr lang="ru-RU" sz="2800" dirty="0" smtClean="0">
                <a:solidFill>
                  <a:srgbClr val="0070C0"/>
                </a:solidFill>
                <a:latin typeface="Book Antiqua" pitchFamily="18" charset="0"/>
              </a:rPr>
              <a:t>Ответ: 24 способами.</a:t>
            </a:r>
            <a:endParaRPr lang="ru-RU" sz="28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3424A-47EC-4D2D-8F54-02858DCBDCD3}" type="datetime1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Компьютерный клуб «КОД»</a:t>
            </a:r>
            <a:br>
              <a:rPr lang="ru-RU" dirty="0"/>
            </a:br>
            <a:r>
              <a:rPr lang="ru-RU" dirty="0"/>
              <a:t>Решение логических </a:t>
            </a:r>
            <a:r>
              <a:rPr lang="ru-RU" dirty="0" smtClean="0"/>
              <a:t>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68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д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КОд</Template>
  <TotalTime>106</TotalTime>
  <Words>769</Words>
  <Application>Microsoft Office PowerPoint</Application>
  <PresentationFormat>Экран (4:3)</PresentationFormat>
  <Paragraphs>131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КОд</vt:lpstr>
      <vt:lpstr>Комбинаторика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  <vt:lpstr>Задачи:</vt:lpstr>
      <vt:lpstr>Презентация PowerPoint</vt:lpstr>
      <vt:lpstr>Упражнения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Комбинаторика</dc:title>
  <dc:creator>Пользователь Windows</dc:creator>
  <cp:lastModifiedBy>ИВ</cp:lastModifiedBy>
  <cp:revision>11</cp:revision>
  <dcterms:created xsi:type="dcterms:W3CDTF">2018-02-24T17:23:50Z</dcterms:created>
  <dcterms:modified xsi:type="dcterms:W3CDTF">2020-04-15T14:31:22Z</dcterms:modified>
</cp:coreProperties>
</file>